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89" r:id="rId2"/>
    <p:sldId id="269" r:id="rId3"/>
    <p:sldId id="257" r:id="rId4"/>
    <p:sldId id="287" r:id="rId5"/>
    <p:sldId id="270" r:id="rId6"/>
    <p:sldId id="296" r:id="rId7"/>
    <p:sldId id="277" r:id="rId8"/>
    <p:sldId id="259" r:id="rId9"/>
    <p:sldId id="271" r:id="rId10"/>
    <p:sldId id="260" r:id="rId11"/>
    <p:sldId id="268" r:id="rId12"/>
    <p:sldId id="290" r:id="rId13"/>
    <p:sldId id="291" r:id="rId14"/>
    <p:sldId id="294" r:id="rId15"/>
    <p:sldId id="292" r:id="rId16"/>
    <p:sldId id="264" r:id="rId17"/>
    <p:sldId id="278" r:id="rId18"/>
    <p:sldId id="279" r:id="rId19"/>
    <p:sldId id="281" r:id="rId20"/>
    <p:sldId id="283" r:id="rId21"/>
    <p:sldId id="284" r:id="rId22"/>
    <p:sldId id="286"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p:scale>
          <a:sx n="76" d="100"/>
          <a:sy n="76" d="100"/>
        </p:scale>
        <p:origin x="-123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11267E-9E34-4A05-A5DB-5EA3D7E65871}" type="datetimeFigureOut">
              <a:rPr lang="en-US" smtClean="0"/>
              <a:t>4/21/2020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182BB-7E50-44AD-928B-708646A1F348}" type="slidenum">
              <a:rPr lang="en-US" smtClean="0"/>
              <a:t>‹#›</a:t>
            </a:fld>
            <a:endParaRPr lang="en-US"/>
          </a:p>
        </p:txBody>
      </p:sp>
    </p:spTree>
    <p:extLst>
      <p:ext uri="{BB962C8B-B14F-4D97-AF65-F5344CB8AC3E}">
        <p14:creationId xmlns:p14="http://schemas.microsoft.com/office/powerpoint/2010/main" val="2930823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p>
        </p:txBody>
      </p:sp>
      <p:sp>
        <p:nvSpPr>
          <p:cNvPr id="25604" name="Slide Number Placeholder 3"/>
          <p:cNvSpPr>
            <a:spLocks noGrp="1"/>
          </p:cNvSpPr>
          <p:nvPr>
            <p:ph type="sldNum" sz="quarter" idx="5"/>
          </p:nvPr>
        </p:nvSpPr>
        <p:spPr>
          <a:noFill/>
        </p:spPr>
        <p:txBody>
          <a:bodyPr/>
          <a:lstStyle/>
          <a:p>
            <a:fld id="{24EAC125-1754-4B88-9506-3C3903FD5C9B}" type="slidenum">
              <a:rPr lang="en-US" smtClean="0"/>
              <a:pPr/>
              <a:t>1</a:t>
            </a:fld>
            <a:endParaRPr lang="en-US" smtClean="0"/>
          </a:p>
        </p:txBody>
      </p:sp>
    </p:spTree>
    <p:extLst>
      <p:ext uri="{BB962C8B-B14F-4D97-AF65-F5344CB8AC3E}">
        <p14:creationId xmlns:p14="http://schemas.microsoft.com/office/powerpoint/2010/main" val="252957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4/21/2020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4/21/2020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google.com.pk/url?sa=i&amp;rct=j&amp;q=&amp;esrc=s&amp;source=images&amp;cd=&amp;cad=rja&amp;uact=8&amp;ved=&amp;url=https://www.lamprene.com/&amp;ei=aqVkVPOWDIXfaqujgYgP&amp;psig=AFQjCNEEhdQuK1YqRsspWPT4x_MI4Fs4Gg&amp;ust=141596849069967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86200"/>
            <a:ext cx="9144000" cy="2362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0" name="Rounded Rectangle 9"/>
          <p:cNvSpPr/>
          <p:nvPr/>
        </p:nvSpPr>
        <p:spPr>
          <a:xfrm>
            <a:off x="76200" y="6248400"/>
            <a:ext cx="8991600" cy="533400"/>
          </a:xfrm>
          <a:prstGeom prst="roundRect">
            <a:avLst/>
          </a:prstGeom>
        </p:spPr>
        <p:style>
          <a:lnRef idx="0">
            <a:schemeClr val="accent3"/>
          </a:lnRef>
          <a:fillRef idx="3">
            <a:schemeClr val="accent3"/>
          </a:fillRef>
          <a:effectRef idx="3">
            <a:schemeClr val="accent3"/>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taneo BT" pitchFamily="66" charset="0"/>
            </a:endParaRPr>
          </a:p>
        </p:txBody>
      </p:sp>
      <p:sp>
        <p:nvSpPr>
          <p:cNvPr id="11" name="Up Ribbon 10"/>
          <p:cNvSpPr/>
          <p:nvPr/>
        </p:nvSpPr>
        <p:spPr>
          <a:xfrm>
            <a:off x="228600" y="1143000"/>
            <a:ext cx="8610600" cy="1828800"/>
          </a:xfrm>
          <a:prstGeom prst="ribbon2">
            <a:avLst>
              <a:gd name="adj1" fmla="val 26441"/>
              <a:gd name="adj2" fmla="val 49585"/>
            </a:avLst>
          </a:prstGeom>
          <a:ln>
            <a:solidFill>
              <a:schemeClr val="bg1"/>
            </a:solidFill>
          </a:ln>
        </p:spPr>
        <p:style>
          <a:lnRef idx="1">
            <a:schemeClr val="accent3"/>
          </a:lnRef>
          <a:fillRef idx="3">
            <a:schemeClr val="accent3"/>
          </a:fillRef>
          <a:effectRef idx="2">
            <a:schemeClr val="accent3"/>
          </a:effectRef>
          <a:fontRef idx="minor">
            <a:schemeClr val="lt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000" b="1" i="1" cap="all" dirty="0" smtClean="0">
                <a:ln w="0">
                  <a:solidFill>
                    <a:schemeClr val="bg1"/>
                  </a:solidFill>
                </a:ln>
                <a:solidFill>
                  <a:srgbClr val="C0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ANTI-LEPROTIC DRUGS</a:t>
            </a:r>
            <a:endParaRPr lang="en-US" sz="4000" b="1" i="1" cap="all" dirty="0">
              <a:ln w="0">
                <a:solidFill>
                  <a:schemeClr val="bg1"/>
                </a:solidFill>
              </a:ln>
              <a:solidFill>
                <a:srgbClr val="C0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pic>
        <p:nvPicPr>
          <p:cNvPr id="12" name="Picture 11" descr="GE136_350A.jpg"/>
          <p:cNvPicPr>
            <a:picLocks noChangeAspect="1"/>
          </p:cNvPicPr>
          <p:nvPr/>
        </p:nvPicPr>
        <p:blipFill>
          <a:blip r:embed="rId3" cstate="print"/>
          <a:stretch>
            <a:fillRect/>
          </a:stretch>
        </p:blipFill>
        <p:spPr>
          <a:xfrm>
            <a:off x="7624763" y="152401"/>
            <a:ext cx="1214437" cy="1371599"/>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AutoShape 2" descr="data:image/jpeg;base64,/9j/4AAQSkZJRgABAQAAAQABAAD/2wCEAAkGBxQSEhQUEhQUFBUXFBUVFRYUFRcWFBQWFRYWGBQUFRUYHCggGBolHBQVITEhJSkrLi4uFx8zODMsNygtLysBCgoKDg0OGhAQGiwkHB0sLCwsLCw2LCwsLCwsLCwsLCwsLCwvLCwtLCwsLCwsLCwsLCwsNywsLCwsLCwsLCssLP/AABEIAK8A8AMBIgACEQEDEQH/xAAbAAACAgMBAAAAAAAAAAAAAAAEBQMGAAECB//EAEMQAAEDAgMEBwQIBAUEAwAAAAEAAhEDIQQSMQVBUXETIjJhgZGxBiNyoRQzQlLB0eHwFWKSwkNTgrKzg5Oj8QcWJP/EABsBAAMBAQEBAQAAAAAAAAAAAAABAgMEBQYH/8QAOhEAAgECAgUKAwUJAAAAAAAAAAECAxEEMRITIUGRFBVRUmFxgcHR8AUysTOSocLhIiNCQ1NUY4Ki/9oADAMBAAIRAxEAPwD3FalYVUtu4zFuflptFNvE1GtnmdfAKZSsNK5blioGA+kscCcU34Gh1UHuJMAc1eGvJAM7huSUukGidYog48R5fqsk8R5fqquIlWKLM7+X5rcu7vM/ki4EixR5jwHn+izMeA8/0RcCRYuMx4Dz/RaLjw+aLgSLUrAVXfafaeWabKxpPjczNrpdTOagrsqMXJ2H9Wu1olzg0fzED1UNHaFJ5htRjjwDgSvJ8Tso1DNTFVHGf8mT5ueo27Aozd2IqeLKY8wHFcTxrT+X8fS50LDrpPZZW1Ttk4g02Boc+IaRmqF5EjTM65Roxz/vn5LlqfHKEJODTuu7zaBYSbLHKyVXfp7/AL67GPqffQvjuHe5/h6hySfYP5WSkX8Qf970/JZ/EX8fT8lfPeG7RclmPZWSkJ2pU4jyWv4rU/l8lPPuF7eAckqdg/lbSNu0n8W+X6pvhny0HiAV24XHUsS2objKpSlDMlWLFi7DMxYsWIAH2h9W/wCE+ioFbGC4AIME7v2Vf9oCaVT4Hei89rYbvNwQpeY0dbKxBc8Tuc3x5qz46qRVwQkw6q9pg6+5cVWdnUcrwRvLflqrTtDZ1Guxja7WvEgtDjHWIjq3EmJUDK9i/aWuDVDDSMOljjTdly5MQS3Xr3oAZrXJ4LtntNiA5ocKRAPXgOEhz6bW5L6jpRM8O9NW7IwfWIbS60ucRUsRD2l05rD3jxw6ygr7Gw30im8loAZUhkmM7XUyXl0wIAaIPckMUD2nrgCqaTC4YZj3Zc5YBVzPYSdBGSOJzHgmmD2/WqVRRyAEFzajmNcQ056rQ4HRrfdaHXN3IyrsDCnK1zB1aYpBucjqAENtNyAXAHUSVqng8KK7SI6RuZ46xy9Y5i43ymDVMcMxhAHG2cZUpVqbpf0YYAcrmhpqEuDc7SCXAwNIQ2z9sV20JaDWeXsAzzo+gKpu1t7yBzCJ9pKQaWVBIfenIJEt7UEb4Oh3X4qHA1SS251497UwDaO2cQXUwcPAJ65zHqguaGkS29nEnknZqJXhjYch/sP5o+n+/wCkIEE5hCqW3aTXVzm4NveNO5WtdAJytJWYJ2yKhQwNKNJWqrqYtAE+Ke7ab1RYTdVjE0zbmPmVm4xWSNYbc2WLDPy0HvhstplwkfdYSPRCUvaCmKeHdVYQ6rRbVJZTJpsluaC6OrJBAG+EZhaOfDuYDGZhaDwzNIk+arZ9ksU9tBtWtQd0VHohlZUaGw0ta9oLiMxBhxO4QEaK6CLjOl7XYRwJAfoDBoOBMloAaIknrssPvDisq+1GFMZCDenm928gMqNzSCBqG9buAulON9m69Lon03Me5tRgAyvIkuwwzOi4aOgcT3ELul7G1G0GU81F5bVa/rh+TL0DaTiQNSCCQNCIBS0I9CDSY4/+x4OHGRDXim73brOOa+nZ6rpdoIRuJqta1pNG7qjWRAtmdEk8LqsYj2Pqka0nXYIcX5cvvg4kCJgVWkN0MEJttzEu6YgOOXKLTbmpdKm18q4IqM7PadjaAcHZcOCQRkE2c057uMdU+7Nu8I4OonL1NWh0ZXSJAMGN6X0qriDfjryKaUgZJOsn/ePyUrDUt8VwRc6yeSt4s6bh6RMZR80bTe1oABAtESo2D8f9ylaB+/Fa06VOm7wil3KxjKTebOw8cQulHlHALdPRbpkHaxYsTAH2gPdVPgd6Febmk7M0nTfdek476t/wu9CvPTO9RLMaJsJ2mfEPVP8AaezTXFHKWAsJPXZnEObBIH3hAgqvYbtN+IeqtFWkXNZBiBvmDaxsRcblJRWmey1WXAmlZgh8OgvLqhyiLgCQbjWLLuv7K1HZ/eUjJMDK5oIOUw6NNDonLsNUsRVuLCQYiQYPlC4dQqf5x8pG79VIwPavs6a1XOHMBytaHFpLxlaGyD5796Cf7LVC2M1IWPVGYMElhygxOUZSnNHO1xLqheIAAIFjvMogV0ACe07vd0xwd6NhRbN1bz/uYods1s7mt3NvI3yNFNgDEd36H8EITG2F7I5D/jR7P3/SEFh9AO7+3L6I6k2f33QmImH78l2tBqxUIW7c7A5/gq89WfalLMw91+cblWHKWUhx0r2YSo6mMz20nFgiZcGnKI3qo4n2oxLTDHuePcBrnYYtNVzukMNZr1wG77XsFdcJULKBc1pcQ2Q0auIGiExG0SYLqJeWnM1wDo0IL2yJmC4eMb1O4ZUMV7S4pxFPrGXyCyk5ubJVcCGuF8tmNve5nipcb7T4sYbDPaWB9Q1s56EvADHMDRltHaPPKrFV24TcUqvfxtGsjv8AkltbbhLmjJVGabkWED7XBJjSK1ifa/FOcHwZZ0hDGtc1pOWmejePtRrP85T7DYx1ZtOo8tLnMaSW9l2t29xEHxWVtoHifNStYS6STKlPaNoa0NDyPoU2bqebv+QJXhtI/dxCaUjJ8T83StSAhn7/AKlM39/NcsZ+/GVIAqRJsLGrFwx948U0BKsWLFYiHGfVv+F3oV51Wdp+S9FxfYf8LvQrzav9nn+CiWY0E4c9ZvxD1Vspu6o5BVGh2m/EPVWpjuqOQUFGVHoSpVXVZ6Ar1UhndSuuRXS6tWW6T7SZvwUgE16Be6Q4DmJQlLHOaYkeSYMc1wiI8ZlE4fDNGgHkFjVw8pPY2vFlKaRHhdoPOnomdHE1f2At0qPeimUTxKy5FLfOX3n6j1i6DBVrcPkFhrVf2Ap24Y/ePmuvox+8Ucil1pfel6i010IU4jaT5LSN3D98UqVlfs4HVBYjZAjqkg7uC6KVHQW/xbf1E5JhmzvqxyHouqzlxs8+7byHoua5WiExfjKir20KydY0qv40rObLiAvejW7QcTq3yKIp7OYO3LjzgI+jhKW5g9Vz1aFaS/YlYrTis0B0dqOH22f0fqj6G13f5g/7aOoUW7gPII2nS71xv4di3/PY9bDqgNLarz9v/wAan/iL/vj/ALZR7KPephh+9HNuL/uJe/EHVh1ROdqPBBL2xvGWPmm+Gqhx0cLb9PNb+i962yiW6FdWDwuKoy/eVdNdpnOcJLYrBC2oaVQzBUy9VGJDi+w/4XehXnT6Mx3L0bFdh3wu9CqFCmWY0R0W9Ycx6qyZrDkq+3UcwnZdYclDKIK70sxNRGYhyVYh6ljBa1RE0j1W/vel9ZyNw3Yb4+qUcxvIOw6Z0HJZh0VXpucAGuLes3MR2sokuy9+nzWpA6pPRdN6T0HVobIZJaM0E2f9rLOo4aad9jKXS78huNJ0i/jmjwBSuFhqyopM6WUumi+SYHKYdMd05fmjmaX/AGd6LhYlzKDEOspFBidCk2OxFhLMChxDkPS2kxrYM+A9EHitqs7/ACXFy7DrY5rib6mp0MixtRIcS645j1U2N2szv8korbSaSNdRuUyxVJ5SRpGhPoLRV1UjTACifqpmmI5rtWRysMoPR9Koq/s/BVKbS0VBPVMlsnNLi9zp3OlojdlTSlTqffG/dui3KLfPuTuFhtTeiWVEopU629zd0QODCHDTe6DykI6hmvmjW0cIGvjKdxWC860564laKLsLI5pvGYDiD8oRaXM+tZyf/amKqnK9+x+SFJEOMHu3/C70K83Yw6ddvjI0XpOK7Dvhd6FecTA1cOdwnLMSJaQIgEz3phtDG9GKYAl1Soym0fFJc7/S0Od/pS6k6d8lMcVQa8MLtWOzsI1a6C2R4EjxUsaFuDxhexoeQaop03VQBEF7SQ6NzSWujkUuqbRY5uZrpBywRvLnZQOc2hMquHa1z3gdZ4aHHflZORo4AZneZSarg6Ynqi+SbmSafYPMcdVmyyCtj2W1klwiDMsIDm8+sLcLpzhD1BzI+aTvoN6thZ2cccxmXc7lNcA0Cm2OLj4kyUo5hLIZ4dZtjEOp0w9me1ahm6Npe7ozUaKnVaCSMs6BZh9UTiukynoi1rpZd5gRPWEkGJHctiCv1PaDHl7m0qUNFeowOfhav1Y6MMMSJ7Tzm35d0KfZHtHj61QtbSbANMOBw7wKbuiqPfSLy6CSW0wT9jMAdQiqFLaZF6lAG40HBkOEDjnt+iZUcJjgxgFaiHh7y85LPb1AybSXWdJsTISKEuzNsbT6Jp6Jxig0w6jUz5yKhJJcJzNygZYvO/e+2k3EnDUHtNQ1ukpvexocATlMsdBBYyYJmY3hT7IweMbUzVq7HsIOZoF5g5YMW1GkSrCECKRQG0W0aQp9Jm6WqX5w1zi0ZMoOc2aT0kRuhPdh4h9TCtdUJLjnBLgBMOIFhaLeSdqDFdk8ikNFD23iHU6FVze0G24AmAHTwEz4JY6p0dTojLi/pqmbk5g63AOzW5FPqu8f+tErxIAmAB+mi+A00pyi1vf6cD3IrYmVnHbTgv6p6rajte0GGAWnnMjUQg6uNIOgdFRrJaZBzAFpHiQCm2KN0G4XHMeq9KlKFvlLsy/omkYLT3g+iG3ohu5fVxyPBeZVBQ2i1lKnRa+nkp1GvdmpEOeXuLXCSTpBE99hF8ZitqtcKfvHv6KtUEtpEGAGsD3WA6xMAXJ1sp6OzKmYRtF4EaFpBkFu4vgggHXjaLprszZ1XLUaNoFzqjQGkAdR+YZntEm5AhO4WA638VY+t0cvGalld0TJdlp3PagEusYFrKz+zZxL+kdipYRWe2m0NDW9GYyn+YCLO796XN2Fi8wd9OcS2wlh7MtJBGhkAiY396trUxMqlUYnLfpz7vrETJEiIj7eadNyL2jjsTTOgyhrASWSMxyB3Wni51u5WMBacFnq+06uUptXgtgMTFZgjdUvuHZTIJU/6+lr2anL7OqaBXRzl3+SOSe73vI8V2HfC70K86Y02F224yF6Liew74T6Fef7vBaSzJRGwEG5BHKCmrzYJWUxqGwUyGhfiilFZ10yxRSiqbrJlo5eU0wP1bfH1Sh5TbAH3bfH1RDMcshnh0Y+IOYEgZTA13oLDLe2um6Cp9HnpYbkyxMz39y1k7K5NOOlNRva73hNA0A0OLHAXEEOOnET/NqjsLiaLDmax4MEWY+Y1/DVedUam3OFTvMs/NGMdtsxapPDMz8+a59db+Fnp82/5YcT0v6cBoyodCIad4/VE4SvnE5XN7nNg+S80NLbBAgumLk1GRMHvW34DazpiqGi8Zqw03TB5J659Vi5vgs60OJ6kENinCDceYXmztg7QPbxLBxBqzx1va0IzZvshXD2VX4hrwx4cQJcDl1CWtm8osl4OhFXdZeG3zDK+p5pXi02xGrviKVYpfCS+2l3v6ndHJCPFaoN+o5j1ReK1QbtRzHqF6NIs9AOqIZuQ+9TtHoV9fHI+eeZxhs5nNRaYiMpBk+PiiaFd3a+ivkQQAGEzffuI/FeZj/4/wAaOxXZyzuH4LdD2X2jozFNJ4DEOBA7x4hZacur74HqLA0HlXXv/Y9dZinQD0NW+ogSLkXv3bkThMQXEg03sgTLhY8iF5PT2FtRtvpDZBv/APoIMA6QTwlSs2bta2XEtNt2IabwZOuiWul1WHN9PdWj78T18LRXlX8P2sAZxABtB6ZvfP2uXktUtk7XcI6cT3VwT36HkjXPqsXN8P60eP6npNT6+n8NTn9ncmgVU9mMLXpCk3EuzVPeknNmt1Igq1ha4Z30n2/lR51eKjLRTvbf4s4xHZd8J9F56H8xbevQsT2HfCfRecMn5eHkVtLMyR2jnnqjkldJ+63h+SZPPVChjQtxZSesbppjCktZ11nI0Rp7k42cfdt8fVIXvTvZZmk3mfVKHzBPIb4YplS1Ph+KW4VF1jAJ6urSM5hs3iTuW7MkGinUMjNTibS09m8gwddL9xU+Cwjmz9UCTPVYRuPE6yUvwTWlzSRRsC6WvJInU63CeUnTopKBTgAO0aI5t1ECbE3uD8l2ylTacrqlEEm4y02k3bAif3mCG2/gw/ITSbUIZUaMz8kBwGZutwYuoKmCY0lvR04EnrVJdeZkl2hDB+9KsIb0aQfOWqDYSWBn2rgyJ3LurQiTmcbHU28guNjYYMa4hjW5nT1TIcA0AO1KKxWh5JMaKbXFzzKVYtNa2/mfVKcYV+dv7WXe/qe9HJCPFm6CebjmPVFYo3QNR1xzHqvUpI0PSIupVGApTp4HRfWxyPnnmQmtTMuNV9OWji0Cey6CLFM8PhI/xHmdJyWvugJZhM1utXHW+0xpG6xMad/NOsLUDhInxEfJCAz6CT9vfN6bDeT+YHgttoFji3rPsDIpsgDrAtkC6NpILGk9J2KjuoLicpubCGmDx5jgrSESMom3dH+E2IGo+R81IzBOj6wg3uGMBv4LTpkwx579PwRlFkNFiJuQTME3I80WAELffU9ew+/9OqahK6n19O/2X249lNAooZz7/wAsRzyXd5s1UbII4gjzXm+MIpVDSe7K7QB/VzcCx2jhyK9IfoeS892hsttQnO2dbyZ/EHyWs7kIFY29/CdRxEozEVw1gLuWiWt2VUZ9U8x92oJb+nhClxH0nLAZT8yRPKLrNspIW4zabIJkgAxcb4nTwKruI2zS+9NidDeE1xuDxhEAYcf9N3pMJHV2XjP8ykPhpR/cs2WjP4sxwOUPMRbKQbki08lbfZ+tnoNcJ1dqIOvBUqpsrFnWuByYPzVy9mMO9uHa17s7gXSeZtYIp/ME8h/hkzp0wdQCLWPcl2GplNcO1dFjIJo4ZsRlb5D8kdTp8lDRCLphKwXIcXs1laOkbMBwFyLOiRbkunbIpk5i2/N0ak6T/Mfki2KUJ2C5HSoBoDRYDQLjENsiFDiNCkxoo+NcRmIE9Y2/1Ku4nFuykmm7dbeZBvcdysGLw2JMw2lqbl75udYDbKuY3ZWPMw+iBu904mOeYei+O5uqRm20tr7fQ9qNaNiv4rHPP+E7fqRqgXYqodaWUy2JcL3ObysmOL9nscdarfCl+ZS6t7PYv7VU/wBAC9CFGMVtt/16FqrH3Y9baiGBA4Ku2oAWkaaT1h4JgxhXuws0jxJZhFFiNpsQtEI2mFpYi5PTYp2s71ExTtRYdzeRYWLqVolFgBX0hnad4BA8dfRGN0Qwu625EtTgkr23ibMKr9fD3VhQNSiqaEJfo66dhpCZ9AuuhU2GIX4EId2zW/dCsZw6jOGRYdyuu2Qw/ZC1T2CwXbmYeLXQrH9GXbcOlohcSUtnOH+KT8TGn0ARrKDxoW/0n8HJgKKkFJOwgSm1/FvkfzU7S/u+f5qcU12Gp2AiDn8W+R/NdBzuI8v1Uoat5UrAQkO+8fkFxUpTrfmZROVac1Fh3FL2FDOpFNjSXDqC5tVtNtMSuw64OFTo4dc/R1agTpALtnMOrGnwC6bs9o0BHJzh+KadEtiktVEzuAMwkb3f1FTMofzO8/0RYprsMTsIGbSPE/L8lIKZ4nzU4YthqLAQ5DxPmtGlzRGVZlRYCCiyCjAomNuplSBmLgtXaxMRFkWZFKsQBFkWujUyxAEPRreRSrEARZFvIpFiAOMqyF2sQBzCyF0sQBzCyF0sQBHkWixSrErDuQ9Gs6NTLEWFcjyLMqkWIAjyreVdrEWA5hZC6WJgcwshdLEAaAW1ixAH/9k=">
            <a:hlinkClick r:id="rId4"/>
          </p:cNvPr>
          <p:cNvSpPr>
            <a:spLocks noChangeAspect="1" noChangeArrowheads="1"/>
          </p:cNvSpPr>
          <p:nvPr/>
        </p:nvSpPr>
        <p:spPr bwMode="auto">
          <a:xfrm>
            <a:off x="53975" y="-998538"/>
            <a:ext cx="2857500" cy="2085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descr="C:\Users\Fazli Rabi\Deskto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519" y="3886200"/>
            <a:ext cx="3030583"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72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fill="hold" nodeType="afterEffect" nodePh="1">
                                  <p:stCondLst>
                                    <p:cond delay="0"/>
                                  </p:stCondLst>
                                  <p:endCondLst>
                                    <p:cond evt="begin" delay="0">
                                      <p:tn val="11"/>
                                    </p:cond>
                                  </p:endCondLst>
                                  <p:childTnLst>
                                    <p:animRot by="21600000">
                                      <p:cBhvr>
                                        <p:cTn id="12" dur="2000" fill="hold"/>
                                        <p:tgtEl>
                                          <p:spTgt spid="10">
                                            <p:txEl>
                                              <p:pRg st="0" end="0"/>
                                            </p:txEl>
                                          </p:spTgt>
                                        </p:tgtEl>
                                        <p:attrNameLst>
                                          <p:attrName>r</p:attrName>
                                        </p:attrNameLst>
                                      </p:cBhvr>
                                    </p:animRot>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000" fill="hold"/>
                                        <p:tgtEl>
                                          <p:spTgt spid="12"/>
                                        </p:tgtEl>
                                        <p:attrNameLst>
                                          <p:attrName>ppt_x</p:attrName>
                                        </p:attrNameLst>
                                      </p:cBhvr>
                                      <p:tavLst>
                                        <p:tav tm="0">
                                          <p:val>
                                            <p:strVal val="#ppt_x"/>
                                          </p:val>
                                        </p:tav>
                                        <p:tav tm="100000">
                                          <p:val>
                                            <p:strVal val="#ppt_x"/>
                                          </p:val>
                                        </p:tav>
                                      </p:tavLst>
                                    </p:anim>
                                    <p:anim calcmode="lin" valueType="num">
                                      <p:cBhvr additive="base">
                                        <p:cTn id="17" dur="20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6" presetClass="entr" presetSubtype="0" fill="hold" nodeType="after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wipe(down)">
                                      <p:cBhvr>
                                        <p:cTn id="21" dur="580">
                                          <p:stCondLst>
                                            <p:cond delay="0"/>
                                          </p:stCondLst>
                                        </p:cTn>
                                        <p:tgtEl>
                                          <p:spTgt spid="3075"/>
                                        </p:tgtEl>
                                      </p:cBhvr>
                                    </p:animEffect>
                                    <p:anim calcmode="lin" valueType="num">
                                      <p:cBhvr>
                                        <p:cTn id="22"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7" dur="26">
                                          <p:stCondLst>
                                            <p:cond delay="650"/>
                                          </p:stCondLst>
                                        </p:cTn>
                                        <p:tgtEl>
                                          <p:spTgt spid="3075"/>
                                        </p:tgtEl>
                                      </p:cBhvr>
                                      <p:to x="100000" y="60000"/>
                                    </p:animScale>
                                    <p:animScale>
                                      <p:cBhvr>
                                        <p:cTn id="28" dur="166" decel="50000">
                                          <p:stCondLst>
                                            <p:cond delay="676"/>
                                          </p:stCondLst>
                                        </p:cTn>
                                        <p:tgtEl>
                                          <p:spTgt spid="3075"/>
                                        </p:tgtEl>
                                      </p:cBhvr>
                                      <p:to x="100000" y="100000"/>
                                    </p:animScale>
                                    <p:animScale>
                                      <p:cBhvr>
                                        <p:cTn id="29" dur="26">
                                          <p:stCondLst>
                                            <p:cond delay="1312"/>
                                          </p:stCondLst>
                                        </p:cTn>
                                        <p:tgtEl>
                                          <p:spTgt spid="3075"/>
                                        </p:tgtEl>
                                      </p:cBhvr>
                                      <p:to x="100000" y="80000"/>
                                    </p:animScale>
                                    <p:animScale>
                                      <p:cBhvr>
                                        <p:cTn id="30" dur="166" decel="50000">
                                          <p:stCondLst>
                                            <p:cond delay="1338"/>
                                          </p:stCondLst>
                                        </p:cTn>
                                        <p:tgtEl>
                                          <p:spTgt spid="3075"/>
                                        </p:tgtEl>
                                      </p:cBhvr>
                                      <p:to x="100000" y="100000"/>
                                    </p:animScale>
                                    <p:animScale>
                                      <p:cBhvr>
                                        <p:cTn id="31" dur="26">
                                          <p:stCondLst>
                                            <p:cond delay="1642"/>
                                          </p:stCondLst>
                                        </p:cTn>
                                        <p:tgtEl>
                                          <p:spTgt spid="3075"/>
                                        </p:tgtEl>
                                      </p:cBhvr>
                                      <p:to x="100000" y="90000"/>
                                    </p:animScale>
                                    <p:animScale>
                                      <p:cBhvr>
                                        <p:cTn id="32" dur="166" decel="50000">
                                          <p:stCondLst>
                                            <p:cond delay="1668"/>
                                          </p:stCondLst>
                                        </p:cTn>
                                        <p:tgtEl>
                                          <p:spTgt spid="3075"/>
                                        </p:tgtEl>
                                      </p:cBhvr>
                                      <p:to x="100000" y="100000"/>
                                    </p:animScale>
                                    <p:animScale>
                                      <p:cBhvr>
                                        <p:cTn id="33" dur="26">
                                          <p:stCondLst>
                                            <p:cond delay="1808"/>
                                          </p:stCondLst>
                                        </p:cTn>
                                        <p:tgtEl>
                                          <p:spTgt spid="3075"/>
                                        </p:tgtEl>
                                      </p:cBhvr>
                                      <p:to x="100000" y="95000"/>
                                    </p:animScale>
                                    <p:animScale>
                                      <p:cBhvr>
                                        <p:cTn id="34" dur="166" decel="50000">
                                          <p:stCondLst>
                                            <p:cond delay="1834"/>
                                          </p:stCondLst>
                                        </p:cTn>
                                        <p:tgtEl>
                                          <p:spTgt spid="3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solidFill>
                  <a:schemeClr val="accent1">
                    <a:lumMod val="75000"/>
                  </a:schemeClr>
                </a:solidFill>
              </a:rPr>
              <a:t>INTRODUCTION</a:t>
            </a:r>
            <a:endParaRPr lang="en-US" dirty="0">
              <a:solidFill>
                <a:schemeClr val="accent1">
                  <a:lumMod val="75000"/>
                </a:schemeClr>
              </a:solidFill>
            </a:endParaRPr>
          </a:p>
        </p:txBody>
      </p:sp>
      <p:sp>
        <p:nvSpPr>
          <p:cNvPr id="3" name="Content Placeholder 2"/>
          <p:cNvSpPr>
            <a:spLocks noGrp="1"/>
          </p:cNvSpPr>
          <p:nvPr>
            <p:ph sz="quarter" idx="1"/>
          </p:nvPr>
        </p:nvSpPr>
        <p:spPr/>
        <p:txBody>
          <a:bodyPr>
            <a:normAutofit/>
          </a:bodyPr>
          <a:lstStyle/>
          <a:p>
            <a:pPr lvl="0"/>
            <a:r>
              <a:rPr lang="en-US" b="1" dirty="0"/>
              <a:t>INTRODUCTION:</a:t>
            </a:r>
            <a:endParaRPr lang="en-US" dirty="0"/>
          </a:p>
          <a:p>
            <a:pPr lvl="0"/>
            <a:r>
              <a:rPr lang="en-US" b="1" dirty="0" smtClean="0"/>
              <a:t>The  </a:t>
            </a:r>
            <a:r>
              <a:rPr lang="en-US" b="1" dirty="0"/>
              <a:t>oldest, </a:t>
            </a:r>
            <a:endParaRPr lang="en-US" b="1" dirty="0" smtClean="0"/>
          </a:p>
          <a:p>
            <a:pPr lvl="0"/>
            <a:r>
              <a:rPr lang="en-US" b="1" dirty="0" smtClean="0"/>
              <a:t>cheapest</a:t>
            </a:r>
            <a:r>
              <a:rPr lang="en-US" b="1" dirty="0"/>
              <a:t>, </a:t>
            </a:r>
            <a:endParaRPr lang="en-US" b="1" dirty="0" smtClean="0"/>
          </a:p>
          <a:p>
            <a:pPr lvl="0"/>
            <a:r>
              <a:rPr lang="en-US" b="1" dirty="0" smtClean="0"/>
              <a:t>most </a:t>
            </a:r>
            <a:r>
              <a:rPr lang="en-US" b="1" dirty="0"/>
              <a:t>active and </a:t>
            </a:r>
            <a:endParaRPr lang="en-US" b="1" dirty="0" smtClean="0"/>
          </a:p>
          <a:p>
            <a:pPr lvl="0"/>
            <a:r>
              <a:rPr lang="en-US" b="1" dirty="0" smtClean="0"/>
              <a:t>most </a:t>
            </a:r>
            <a:r>
              <a:rPr lang="en-US" b="1" dirty="0"/>
              <a:t>commonly used member of its class.</a:t>
            </a:r>
            <a:endParaRPr lang="en-US" dirty="0"/>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987552"/>
          </a:xfrm>
        </p:spPr>
        <p:txBody>
          <a:bodyPr>
            <a:normAutofit fontScale="90000"/>
          </a:bodyPr>
          <a:lstStyle/>
          <a:p>
            <a:pPr lvl="0"/>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SOURCE &amp; </a:t>
            </a:r>
            <a:r>
              <a:rPr lang="en-US" sz="3200" b="1" dirty="0" smtClean="0"/>
              <a:t>CHEMISTRY</a:t>
            </a:r>
            <a:r>
              <a:rPr lang="en-US" sz="3200" b="1" dirty="0"/>
              <a:t>:</a:t>
            </a:r>
            <a:r>
              <a:rPr lang="en-US" sz="3200" dirty="0"/>
              <a:t/>
            </a:r>
            <a:br>
              <a:rPr lang="en-US" sz="3200" dirty="0"/>
            </a:br>
            <a:endParaRPr lang="en-US" b="1" dirty="0">
              <a:solidFill>
                <a:schemeClr val="accent1">
                  <a:lumMod val="75000"/>
                </a:schemeClr>
              </a:solidFill>
            </a:endParaRPr>
          </a:p>
        </p:txBody>
      </p:sp>
      <p:sp>
        <p:nvSpPr>
          <p:cNvPr id="3" name="Content Placeholder 2"/>
          <p:cNvSpPr>
            <a:spLocks noGrp="1"/>
          </p:cNvSpPr>
          <p:nvPr>
            <p:ph sz="quarter" idx="1"/>
          </p:nvPr>
        </p:nvSpPr>
        <p:spPr/>
        <p:txBody>
          <a:bodyPr/>
          <a:lstStyle/>
          <a:p>
            <a:pPr algn="just">
              <a:buNone/>
            </a:pPr>
            <a:r>
              <a:rPr lang="en-US" dirty="0" smtClean="0"/>
              <a:t>    </a:t>
            </a:r>
            <a:endParaRPr lang="en-US" sz="3600" dirty="0">
              <a:latin typeface="Times New Roman" pitchFamily="18" charset="0"/>
              <a:cs typeface="Times New Roman" pitchFamily="18" charset="0"/>
            </a:endParaRPr>
          </a:p>
          <a:p>
            <a:pPr lvl="0"/>
            <a:r>
              <a:rPr lang="en-US" sz="3600" b="1" dirty="0" smtClean="0"/>
              <a:t>Synthetic</a:t>
            </a:r>
            <a:endParaRPr lang="en-US" sz="3600" dirty="0"/>
          </a:p>
          <a:p>
            <a:pPr lvl="0"/>
            <a:r>
              <a:rPr lang="en-US" sz="3600" b="1" dirty="0" smtClean="0"/>
              <a:t>Sulfonamide derivative</a:t>
            </a:r>
          </a:p>
          <a:p>
            <a:r>
              <a:rPr lang="en-US" sz="3600" b="1" dirty="0"/>
              <a:t>It is </a:t>
            </a:r>
            <a:r>
              <a:rPr lang="en-US" sz="3600" b="1" dirty="0" err="1"/>
              <a:t>diamino</a:t>
            </a:r>
            <a:r>
              <a:rPr lang="en-US" sz="3600" b="1" dirty="0"/>
              <a:t>-diphenyl-sulfone (DDS).</a:t>
            </a:r>
            <a:endParaRPr lang="en-US" sz="3600" dirty="0"/>
          </a:p>
          <a:p>
            <a:pPr lvl="0"/>
            <a:endParaRPr lang="en-US" sz="3600" dirty="0"/>
          </a:p>
        </p:txBody>
      </p:sp>
      <p:sp>
        <p:nvSpPr>
          <p:cNvPr id="12" name="Content Placeholder 2"/>
          <p:cNvSpPr txBox="1">
            <a:spLocks/>
          </p:cNvSpPr>
          <p:nvPr/>
        </p:nvSpPr>
        <p:spPr>
          <a:xfrm>
            <a:off x="301752" y="1527048"/>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buFont typeface="Wingdings 2"/>
              <a:buNone/>
            </a:pPr>
            <a:r>
              <a:rPr lang="en-US" dirty="0" smtClean="0"/>
              <a:t>    </a:t>
            </a:r>
            <a:endParaRPr lang="en-US" sz="3600" dirty="0" smtClean="0">
              <a:latin typeface="Times New Roman" pitchFamily="18" charset="0"/>
              <a:cs typeface="Times New Roman" pitchFamily="18" charset="0"/>
            </a:endParaRPr>
          </a:p>
          <a:p>
            <a:r>
              <a:rPr lang="en-US" sz="3600" b="1" dirty="0" smtClean="0"/>
              <a:t>Synthetic</a:t>
            </a:r>
            <a:endParaRPr lang="en-US" sz="3600" dirty="0" smtClean="0"/>
          </a:p>
          <a:p>
            <a:r>
              <a:rPr lang="en-US" sz="3600" b="1" dirty="0" smtClean="0"/>
              <a:t>Sulfonamide derivative</a:t>
            </a:r>
          </a:p>
          <a:p>
            <a:r>
              <a:rPr lang="en-US" sz="3600" b="1" dirty="0" smtClean="0"/>
              <a:t>It is </a:t>
            </a:r>
            <a:r>
              <a:rPr lang="en-US" sz="3600" b="1" dirty="0" err="1" smtClean="0"/>
              <a:t>diamino</a:t>
            </a:r>
            <a:r>
              <a:rPr lang="en-US" sz="3600" b="1" dirty="0" smtClean="0"/>
              <a:t>-diphenyl-sulfone (DDS).</a:t>
            </a:r>
            <a:endParaRPr lang="en-US" sz="3600" dirty="0" smtClean="0"/>
          </a:p>
          <a:p>
            <a:endParaRPr lang="en-US" sz="3600" dirty="0"/>
          </a:p>
        </p:txBody>
      </p:sp>
      <p:sp>
        <p:nvSpPr>
          <p:cNvPr id="13" name="Rectangle 2"/>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3"/>
          <p:cNvSpPr>
            <a:spLocks noChangeArrowheads="1"/>
          </p:cNvSpPr>
          <p:nvPr/>
        </p:nvSpPr>
        <p:spPr bwMode="auto">
          <a:xfrm>
            <a:off x="457200" y="1521738"/>
            <a:ext cx="12105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DOSE:</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100mg/day</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6" name="Picture 15" descr="C:\Users\Tahir Muhammad\14034.gif"/>
          <p:cNvPicPr/>
          <p:nvPr/>
        </p:nvPicPr>
        <p:blipFill>
          <a:blip r:embed="rId2" cstate="print"/>
          <a:srcRect/>
          <a:stretch>
            <a:fillRect/>
          </a:stretch>
        </p:blipFill>
        <p:spPr bwMode="auto">
          <a:xfrm>
            <a:off x="5052152" y="4495800"/>
            <a:ext cx="3533775" cy="1133475"/>
          </a:xfrm>
          <a:prstGeom prst="rect">
            <a:avLst/>
          </a:prstGeom>
          <a:noFill/>
          <a:ln w="9525">
            <a:noFill/>
            <a:miter lim="800000"/>
            <a:headEnd/>
            <a:tailEnd/>
          </a:ln>
          <a:effectLst>
            <a:glow rad="635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1000"/>
                                        <p:tgtEl>
                                          <p:spTgt spid="12">
                                            <p:txEl>
                                              <p:pRg st="1" end="1"/>
                                            </p:txEl>
                                          </p:spTgt>
                                        </p:tgtEl>
                                      </p:cBhvr>
                                    </p:animEffect>
                                    <p:anim calcmode="lin" valueType="num">
                                      <p:cBhvr>
                                        <p:cTn id="3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animEffect transition="in" filter="fade">
                                      <p:cBhvr>
                                        <p:cTn id="36" dur="1000"/>
                                        <p:tgtEl>
                                          <p:spTgt spid="12">
                                            <p:txEl>
                                              <p:pRg st="2" end="2"/>
                                            </p:txEl>
                                          </p:spTgt>
                                        </p:tgtEl>
                                      </p:cBhvr>
                                    </p:animEffect>
                                    <p:anim calcmode="lin" valueType="num">
                                      <p:cBhvr>
                                        <p:cTn id="3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fade">
                                      <p:cBhvr>
                                        <p:cTn id="42" dur="1000"/>
                                        <p:tgtEl>
                                          <p:spTgt spid="12">
                                            <p:txEl>
                                              <p:pRg st="3" end="3"/>
                                            </p:txEl>
                                          </p:spTgt>
                                        </p:tgtEl>
                                      </p:cBhvr>
                                    </p:animEffect>
                                    <p:anim calcmode="lin" valueType="num">
                                      <p:cBhvr>
                                        <p:cTn id="4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987552"/>
          </a:xfrm>
        </p:spPr>
        <p:txBody>
          <a:bodyPr>
            <a:normAutofit fontScale="90000"/>
          </a:bodyPr>
          <a:lstStyle/>
          <a:p>
            <a:pPr lvl="0"/>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PK</a:t>
            </a:r>
            <a:r>
              <a:rPr lang="en-US" sz="3200" b="1" dirty="0" smtClean="0"/>
              <a:t>:</a:t>
            </a:r>
            <a:r>
              <a:rPr lang="en-US" sz="3200" dirty="0"/>
              <a:t/>
            </a:r>
            <a:br>
              <a:rPr lang="en-US" sz="3200" dirty="0"/>
            </a:br>
            <a:endParaRPr lang="en-US" b="1" dirty="0">
              <a:solidFill>
                <a:schemeClr val="accent1">
                  <a:lumMod val="75000"/>
                </a:schemeClr>
              </a:solidFill>
            </a:endParaRPr>
          </a:p>
        </p:txBody>
      </p:sp>
      <p:sp>
        <p:nvSpPr>
          <p:cNvPr id="3" name="Content Placeholder 2"/>
          <p:cNvSpPr>
            <a:spLocks noGrp="1"/>
          </p:cNvSpPr>
          <p:nvPr>
            <p:ph sz="quarter" idx="1"/>
          </p:nvPr>
        </p:nvSpPr>
        <p:spPr/>
        <p:txBody>
          <a:bodyPr/>
          <a:lstStyle/>
          <a:p>
            <a:pPr algn="just">
              <a:buNone/>
            </a:pPr>
            <a:r>
              <a:rPr lang="en-US" dirty="0" smtClean="0"/>
              <a:t>    </a:t>
            </a:r>
            <a:endParaRPr lang="en-US" sz="3600" dirty="0">
              <a:latin typeface="Times New Roman" pitchFamily="18" charset="0"/>
              <a:cs typeface="Times New Roman" pitchFamily="18" charset="0"/>
            </a:endParaRPr>
          </a:p>
          <a:p>
            <a:pPr lvl="0"/>
            <a:endParaRPr lang="en-US" sz="3600" dirty="0"/>
          </a:p>
        </p:txBody>
      </p:sp>
      <p:sp>
        <p:nvSpPr>
          <p:cNvPr id="12" name="Content Placeholder 2"/>
          <p:cNvSpPr txBox="1">
            <a:spLocks/>
          </p:cNvSpPr>
          <p:nvPr/>
        </p:nvSpPr>
        <p:spPr>
          <a:xfrm>
            <a:off x="301752" y="1527048"/>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buFont typeface="Wingdings 2"/>
              <a:buNone/>
            </a:pPr>
            <a:r>
              <a:rPr lang="en-US" dirty="0" smtClean="0"/>
              <a:t>    </a:t>
            </a:r>
            <a:endParaRPr lang="en-US" sz="3600" dirty="0" smtClean="0">
              <a:latin typeface="Times New Roman" pitchFamily="18" charset="0"/>
              <a:cs typeface="Times New Roman" pitchFamily="18" charset="0"/>
            </a:endParaRPr>
          </a:p>
          <a:p>
            <a:endParaRPr lang="en-US" sz="3600" dirty="0"/>
          </a:p>
        </p:txBody>
      </p:sp>
      <p:sp>
        <p:nvSpPr>
          <p:cNvPr id="13" name="Rectangle 2"/>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3"/>
          <p:cNvSpPr>
            <a:spLocks noChangeArrowheads="1"/>
          </p:cNvSpPr>
          <p:nvPr/>
        </p:nvSpPr>
        <p:spPr bwMode="auto">
          <a:xfrm>
            <a:off x="457200" y="1521738"/>
            <a:ext cx="12105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DOSE:</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100mg/day</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499" y="2383512"/>
            <a:ext cx="8266113" cy="32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987552"/>
          </a:xfrm>
        </p:spPr>
        <p:txBody>
          <a:bodyPr>
            <a:normAutofit fontScale="90000"/>
          </a:bodyPr>
          <a:lstStyle/>
          <a:p>
            <a:pPr lvl="0"/>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PD</a:t>
            </a:r>
            <a:r>
              <a:rPr lang="en-US" sz="3200" b="1" dirty="0" smtClean="0"/>
              <a:t>:</a:t>
            </a:r>
            <a:r>
              <a:rPr lang="en-US" sz="3200" dirty="0"/>
              <a:t/>
            </a:r>
            <a:br>
              <a:rPr lang="en-US" sz="3200" dirty="0"/>
            </a:br>
            <a:endParaRPr lang="en-US" b="1" dirty="0">
              <a:solidFill>
                <a:schemeClr val="accent1">
                  <a:lumMod val="75000"/>
                </a:schemeClr>
              </a:solidFill>
            </a:endParaRPr>
          </a:p>
        </p:txBody>
      </p:sp>
      <p:sp>
        <p:nvSpPr>
          <p:cNvPr id="3" name="Content Placeholder 2"/>
          <p:cNvSpPr>
            <a:spLocks noGrp="1"/>
          </p:cNvSpPr>
          <p:nvPr>
            <p:ph sz="quarter" idx="1"/>
          </p:nvPr>
        </p:nvSpPr>
        <p:spPr/>
        <p:txBody>
          <a:bodyPr/>
          <a:lstStyle/>
          <a:p>
            <a:pPr algn="just">
              <a:buNone/>
            </a:pPr>
            <a:r>
              <a:rPr lang="en-US" dirty="0" smtClean="0"/>
              <a:t>    </a:t>
            </a:r>
            <a:endParaRPr lang="en-US" sz="3600" dirty="0">
              <a:latin typeface="Times New Roman" pitchFamily="18" charset="0"/>
              <a:cs typeface="Times New Roman" pitchFamily="18" charset="0"/>
            </a:endParaRPr>
          </a:p>
          <a:p>
            <a:pPr lvl="0"/>
            <a:endParaRPr lang="en-US" sz="3600" dirty="0"/>
          </a:p>
        </p:txBody>
      </p:sp>
      <p:sp>
        <p:nvSpPr>
          <p:cNvPr id="12" name="Content Placeholder 2"/>
          <p:cNvSpPr txBox="1">
            <a:spLocks/>
          </p:cNvSpPr>
          <p:nvPr/>
        </p:nvSpPr>
        <p:spPr>
          <a:xfrm>
            <a:off x="301752" y="1527048"/>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buFont typeface="Wingdings 2"/>
              <a:buNone/>
            </a:pPr>
            <a:r>
              <a:rPr lang="en-US" dirty="0" smtClean="0"/>
              <a:t>    </a:t>
            </a:r>
            <a:endParaRPr lang="en-US" sz="3600" dirty="0" smtClean="0">
              <a:latin typeface="Times New Roman" pitchFamily="18" charset="0"/>
              <a:cs typeface="Times New Roman" pitchFamily="18" charset="0"/>
            </a:endParaRPr>
          </a:p>
          <a:p>
            <a:endParaRPr lang="en-US" sz="3600" dirty="0"/>
          </a:p>
        </p:txBody>
      </p:sp>
      <p:sp>
        <p:nvSpPr>
          <p:cNvPr id="13" name="Rectangle 2"/>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37944"/>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0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RESISTANCE</a:t>
            </a:r>
            <a:endParaRPr lang="en-US" b="1" dirty="0">
              <a:solidFill>
                <a:schemeClr val="accent1">
                  <a:lumMod val="75000"/>
                </a:schemeClr>
              </a:solidFill>
            </a:endParaRPr>
          </a:p>
        </p:txBody>
      </p:sp>
      <p:sp>
        <p:nvSpPr>
          <p:cNvPr id="3" name="Content Placeholder 2"/>
          <p:cNvSpPr>
            <a:spLocks noGrp="1"/>
          </p:cNvSpPr>
          <p:nvPr>
            <p:ph sz="quarter" idx="1"/>
          </p:nvPr>
        </p:nvSpPr>
        <p:spPr>
          <a:xfrm>
            <a:off x="301752" y="1371600"/>
            <a:ext cx="8503920" cy="5334000"/>
          </a:xfrm>
        </p:spPr>
        <p:txBody>
          <a:bodyPr>
            <a:normAutofit/>
          </a:bodyPr>
          <a:lstStyle/>
          <a:p>
            <a:pPr marL="0" lvl="0" indent="0" algn="just">
              <a:buNone/>
            </a:pPr>
            <a:r>
              <a:rPr lang="en-US" dirty="0" smtClean="0"/>
              <a:t>It may be;</a:t>
            </a:r>
            <a:endParaRPr lang="en-US" dirty="0"/>
          </a:p>
          <a:p>
            <a:pPr marL="514350" lvl="0" indent="-514350" algn="just">
              <a:buFont typeface="+mj-lt"/>
              <a:buAutoNum type="arabicPeriod"/>
            </a:pPr>
            <a:r>
              <a:rPr lang="en-US" dirty="0"/>
              <a:t>A lower affinity for </a:t>
            </a:r>
            <a:r>
              <a:rPr lang="en-US" dirty="0" err="1" smtClean="0"/>
              <a:t>dapsone</a:t>
            </a:r>
            <a:r>
              <a:rPr lang="en-US" dirty="0" smtClean="0"/>
              <a:t> </a:t>
            </a:r>
            <a:r>
              <a:rPr lang="en-US" dirty="0"/>
              <a:t>by </a:t>
            </a:r>
            <a:r>
              <a:rPr lang="en-US" dirty="0" err="1"/>
              <a:t>dihydropteroate</a:t>
            </a:r>
            <a:r>
              <a:rPr lang="en-US" dirty="0"/>
              <a:t> </a:t>
            </a:r>
            <a:r>
              <a:rPr lang="en-US" dirty="0" smtClean="0"/>
              <a:t>synthase.</a:t>
            </a:r>
            <a:endParaRPr lang="en-US" dirty="0"/>
          </a:p>
          <a:p>
            <a:pPr marL="514350" lvl="0" indent="-514350" algn="just">
              <a:buFont typeface="+mj-lt"/>
              <a:buAutoNum type="arabicPeriod"/>
            </a:pPr>
            <a:r>
              <a:rPr lang="en-US" dirty="0" smtClean="0"/>
              <a:t>Decreased permeability </a:t>
            </a:r>
            <a:r>
              <a:rPr lang="en-US" dirty="0"/>
              <a:t>or active efflux of the </a:t>
            </a:r>
            <a:r>
              <a:rPr lang="en-US" dirty="0" smtClean="0"/>
              <a:t>drug.</a:t>
            </a:r>
          </a:p>
          <a:p>
            <a:pPr marL="0" indent="0">
              <a:buNone/>
            </a:pPr>
            <a:endParaRPr lang="en-US" dirty="0"/>
          </a:p>
        </p:txBody>
      </p:sp>
    </p:spTree>
    <p:extLst>
      <p:ext uri="{BB962C8B-B14F-4D97-AF65-F5344CB8AC3E}">
        <p14:creationId xmlns:p14="http://schemas.microsoft.com/office/powerpoint/2010/main" val="37842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987552"/>
          </a:xfrm>
        </p:spPr>
        <p:txBody>
          <a:bodyPr>
            <a:normAutofit fontScale="90000"/>
          </a:bodyPr>
          <a:lstStyle/>
          <a:p>
            <a:pPr lvl="0"/>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ADR</a:t>
            </a:r>
            <a:r>
              <a:rPr lang="en-US" sz="3200" b="1" dirty="0" smtClean="0"/>
              <a:t>:</a:t>
            </a:r>
            <a:r>
              <a:rPr lang="en-US" sz="3200" dirty="0"/>
              <a:t/>
            </a:r>
            <a:br>
              <a:rPr lang="en-US" sz="3200" dirty="0"/>
            </a:br>
            <a:endParaRPr lang="en-US" b="1" dirty="0">
              <a:solidFill>
                <a:schemeClr val="accent1">
                  <a:lumMod val="75000"/>
                </a:schemeClr>
              </a:solidFill>
            </a:endParaRPr>
          </a:p>
        </p:txBody>
      </p:sp>
      <p:sp>
        <p:nvSpPr>
          <p:cNvPr id="3" name="Content Placeholder 2"/>
          <p:cNvSpPr>
            <a:spLocks noGrp="1"/>
          </p:cNvSpPr>
          <p:nvPr>
            <p:ph sz="quarter" idx="1"/>
          </p:nvPr>
        </p:nvSpPr>
        <p:spPr/>
        <p:txBody>
          <a:bodyPr/>
          <a:lstStyle/>
          <a:p>
            <a:pPr algn="just">
              <a:buNone/>
            </a:pPr>
            <a:r>
              <a:rPr lang="en-US" dirty="0" smtClean="0"/>
              <a:t>    </a:t>
            </a:r>
            <a:endParaRPr lang="en-US" sz="3600" dirty="0">
              <a:latin typeface="Times New Roman" pitchFamily="18" charset="0"/>
              <a:cs typeface="Times New Roman" pitchFamily="18" charset="0"/>
            </a:endParaRPr>
          </a:p>
          <a:p>
            <a:pPr lvl="0"/>
            <a:endParaRPr lang="en-US" sz="3600" dirty="0"/>
          </a:p>
        </p:txBody>
      </p:sp>
      <p:sp>
        <p:nvSpPr>
          <p:cNvPr id="12" name="Content Placeholder 2"/>
          <p:cNvSpPr txBox="1">
            <a:spLocks/>
          </p:cNvSpPr>
          <p:nvPr/>
        </p:nvSpPr>
        <p:spPr>
          <a:xfrm>
            <a:off x="301752" y="1527048"/>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buFont typeface="Wingdings 2"/>
              <a:buNone/>
            </a:pPr>
            <a:r>
              <a:rPr lang="en-US" dirty="0" smtClean="0"/>
              <a:t>    </a:t>
            </a:r>
            <a:endParaRPr lang="en-US" sz="3600" dirty="0" smtClean="0">
              <a:latin typeface="Times New Roman" pitchFamily="18" charset="0"/>
              <a:cs typeface="Times New Roman" pitchFamily="18" charset="0"/>
            </a:endParaRPr>
          </a:p>
          <a:p>
            <a:endParaRPr lang="en-US" sz="3600" dirty="0"/>
          </a:p>
        </p:txBody>
      </p:sp>
      <p:sp>
        <p:nvSpPr>
          <p:cNvPr id="13" name="Rectangle 2"/>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691" y="1676400"/>
            <a:ext cx="83058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53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normAutofit/>
          </a:bodyPr>
          <a:lstStyle/>
          <a:p>
            <a:pPr algn="ctr">
              <a:buNone/>
            </a:pPr>
            <a:endParaRPr lang="en-US" sz="6600" dirty="0" smtClean="0"/>
          </a:p>
          <a:p>
            <a:pPr algn="ctr">
              <a:buNone/>
            </a:pPr>
            <a:r>
              <a:rPr lang="en-US" sz="6600" dirty="0" smtClean="0">
                <a:solidFill>
                  <a:srgbClr val="FF0000"/>
                </a:solidFill>
              </a:rPr>
              <a:t>CLOFAZAMINE</a:t>
            </a:r>
            <a:endParaRPr lang="en-US" sz="66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INTRODUCTION</a:t>
            </a:r>
            <a:endParaRPr lang="en-US" dirty="0">
              <a:solidFill>
                <a:schemeClr val="accent1">
                  <a:lumMod val="75000"/>
                </a:schemeClr>
              </a:solidFill>
            </a:endParaRPr>
          </a:p>
        </p:txBody>
      </p:sp>
      <p:sp>
        <p:nvSpPr>
          <p:cNvPr id="3" name="Content Placeholder 2"/>
          <p:cNvSpPr>
            <a:spLocks noGrp="1"/>
          </p:cNvSpPr>
          <p:nvPr>
            <p:ph sz="quarter" idx="1"/>
          </p:nvPr>
        </p:nvSpPr>
        <p:spPr/>
        <p:txBody>
          <a:bodyPr/>
          <a:lstStyle/>
          <a:p>
            <a:pPr marL="0" indent="0" algn="just">
              <a:buNone/>
            </a:pPr>
            <a:endParaRPr lang="en-US" dirty="0" smtClean="0"/>
          </a:p>
          <a:p>
            <a:pPr marL="0" indent="0" algn="just">
              <a:buNone/>
            </a:pPr>
            <a:endParaRPr lang="en-US" dirty="0"/>
          </a:p>
          <a:p>
            <a:pPr marL="0" indent="0" algn="just">
              <a:buNone/>
            </a:pPr>
            <a:r>
              <a:rPr lang="en-US" dirty="0" err="1" smtClean="0"/>
              <a:t>Clofazimine</a:t>
            </a:r>
            <a:r>
              <a:rPr lang="en-US" dirty="0" smtClean="0"/>
              <a:t> (</a:t>
            </a:r>
            <a:r>
              <a:rPr lang="en-US" dirty="0" err="1" smtClean="0"/>
              <a:t>Lamprene</a:t>
            </a:r>
            <a:r>
              <a:rPr lang="en-US" dirty="0" smtClean="0"/>
              <a:t>) may be effective </a:t>
            </a:r>
            <a:r>
              <a:rPr lang="en-US" dirty="0" smtClean="0">
                <a:solidFill>
                  <a:srgbClr val="FF0000"/>
                </a:solidFill>
              </a:rPr>
              <a:t>in patients who show resistance to the sulfones</a:t>
            </a:r>
            <a:r>
              <a:rPr lang="en-US" dirty="0" smtClean="0"/>
              <a:t> and may also dramatically reduce an exacerbation of leprosy. Red discoloration of the skin have occurred following </a:t>
            </a:r>
            <a:r>
              <a:rPr lang="en-US" dirty="0" err="1" smtClean="0"/>
              <a:t>clofazimine</a:t>
            </a:r>
            <a:r>
              <a:rPr lang="en-US" dirty="0" smtClean="0"/>
              <a:t> therapy.</a:t>
            </a:r>
          </a:p>
          <a:p>
            <a:pPr marL="0" indent="0">
              <a:buNone/>
            </a:pPr>
            <a:endParaRPr lang="en-US" dirty="0"/>
          </a:p>
        </p:txBody>
      </p:sp>
    </p:spTree>
    <p:extLst>
      <p:ext uri="{BB962C8B-B14F-4D97-AF65-F5344CB8AC3E}">
        <p14:creationId xmlns:p14="http://schemas.microsoft.com/office/powerpoint/2010/main" val="32572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STRUCTURE</a:t>
            </a:r>
            <a:endParaRPr lang="en-US" b="1" dirty="0">
              <a:solidFill>
                <a:schemeClr val="accent1"/>
              </a:solidFill>
            </a:endParaRPr>
          </a:p>
        </p:txBody>
      </p:sp>
      <p:pic>
        <p:nvPicPr>
          <p:cNvPr id="4" name="Content Placeholder 3"/>
          <p:cNvPicPr>
            <a:picLocks noGrp="1"/>
          </p:cNvPicPr>
          <p:nvPr>
            <p:ph sz="quarter" idx="1"/>
          </p:nvPr>
        </p:nvPicPr>
        <p:blipFill>
          <a:blip r:embed="rId2"/>
          <a:srcRect/>
          <a:stretch>
            <a:fillRect/>
          </a:stretch>
        </p:blipFill>
        <p:spPr bwMode="auto">
          <a:xfrm>
            <a:off x="2514601" y="2133600"/>
            <a:ext cx="4267200" cy="3124200"/>
          </a:xfrm>
          <a:prstGeom prst="rect">
            <a:avLst/>
          </a:prstGeom>
          <a:noFill/>
          <a:ln w="9525">
            <a:noFill/>
            <a:miter lim="800000"/>
            <a:headEnd/>
            <a:tailEnd/>
          </a:ln>
        </p:spPr>
      </p:pic>
    </p:spTree>
    <p:extLst>
      <p:ext uri="{BB962C8B-B14F-4D97-AF65-F5344CB8AC3E}">
        <p14:creationId xmlns:p14="http://schemas.microsoft.com/office/powerpoint/2010/main" val="380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MECHANISM OF ACTION</a:t>
            </a:r>
            <a:endParaRPr lang="en-US" b="1" dirty="0">
              <a:solidFill>
                <a:schemeClr val="accent1">
                  <a:lumMod val="75000"/>
                </a:schemeClr>
              </a:solidFill>
            </a:endParaRPr>
          </a:p>
        </p:txBody>
      </p:sp>
      <p:sp>
        <p:nvSpPr>
          <p:cNvPr id="3" name="Content Placeholder 2"/>
          <p:cNvSpPr>
            <a:spLocks noGrp="1"/>
          </p:cNvSpPr>
          <p:nvPr>
            <p:ph sz="quarter" idx="1"/>
          </p:nvPr>
        </p:nvSpPr>
        <p:spPr/>
        <p:txBody>
          <a:bodyPr/>
          <a:lstStyle/>
          <a:p>
            <a:pPr marL="0" lvl="0" indent="0" algn="just">
              <a:buNone/>
            </a:pPr>
            <a:endParaRPr lang="en-US" dirty="0" smtClean="0"/>
          </a:p>
          <a:p>
            <a:pPr marL="0" lvl="0" indent="0" algn="just">
              <a:buNone/>
            </a:pPr>
            <a:r>
              <a:rPr lang="en-US" dirty="0" smtClean="0"/>
              <a:t>Its </a:t>
            </a:r>
            <a:r>
              <a:rPr lang="en-US" dirty="0"/>
              <a:t>mechanism of action is unknown but may involve DNA binding. It is thought that it is involved with binding with guanine of DNA and inhibits the template function of DNA, thus no replication occurs.</a:t>
            </a:r>
          </a:p>
          <a:p>
            <a:pPr marL="0" indent="0">
              <a:buNone/>
            </a:pPr>
            <a:endParaRPr lang="en-US" dirty="0"/>
          </a:p>
        </p:txBody>
      </p:sp>
    </p:spTree>
    <p:extLst>
      <p:ext uri="{BB962C8B-B14F-4D97-AF65-F5344CB8AC3E}">
        <p14:creationId xmlns:p14="http://schemas.microsoft.com/office/powerpoint/2010/main" val="41734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marL="0" indent="0" algn="ctr">
              <a:buNone/>
            </a:pPr>
            <a:endParaRPr lang="en-US" sz="5400" b="1" dirty="0" smtClean="0">
              <a:latin typeface="Times New Roman" pitchFamily="18" charset="0"/>
              <a:cs typeface="Times New Roman" pitchFamily="18" charset="0"/>
            </a:endParaRPr>
          </a:p>
          <a:p>
            <a:pPr marL="0" indent="0" algn="ctr">
              <a:buNone/>
            </a:pPr>
            <a:endParaRPr lang="en-US" sz="5400" b="1" dirty="0">
              <a:latin typeface="Times New Roman" pitchFamily="18" charset="0"/>
              <a:cs typeface="Times New Roman" pitchFamily="18" charset="0"/>
            </a:endParaRPr>
          </a:p>
          <a:p>
            <a:pPr marL="0" indent="0" algn="ctr">
              <a:buNone/>
            </a:pPr>
            <a:r>
              <a:rPr lang="en-US" sz="5400" b="1" dirty="0" smtClean="0">
                <a:solidFill>
                  <a:srgbClr val="C00000"/>
                </a:solidFill>
                <a:latin typeface="Times New Roman" pitchFamily="18" charset="0"/>
                <a:cs typeface="Times New Roman" pitchFamily="18" charset="0"/>
              </a:rPr>
              <a:t>LEPROSY</a:t>
            </a:r>
            <a:endParaRPr lang="en-US" sz="5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030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USES</a:t>
            </a:r>
            <a:endParaRPr lang="en-US" b="1" dirty="0">
              <a:solidFill>
                <a:schemeClr val="accent1">
                  <a:lumMod val="75000"/>
                </a:schemeClr>
              </a:solidFill>
            </a:endParaRPr>
          </a:p>
        </p:txBody>
      </p:sp>
      <p:sp>
        <p:nvSpPr>
          <p:cNvPr id="3" name="Content Placeholder 2"/>
          <p:cNvSpPr>
            <a:spLocks noGrp="1"/>
          </p:cNvSpPr>
          <p:nvPr>
            <p:ph sz="quarter" idx="1"/>
          </p:nvPr>
        </p:nvSpPr>
        <p:spPr/>
        <p:txBody>
          <a:bodyPr/>
          <a:lstStyle/>
          <a:p>
            <a:pPr marL="514350" lvl="0" indent="-514350" algn="just">
              <a:buFont typeface="+mj-lt"/>
              <a:buAutoNum type="arabicParenR"/>
            </a:pPr>
            <a:r>
              <a:rPr lang="en-US" dirty="0" err="1"/>
              <a:t>Clofazimine</a:t>
            </a:r>
            <a:r>
              <a:rPr lang="en-US" dirty="0"/>
              <a:t> is used to treat </a:t>
            </a:r>
            <a:r>
              <a:rPr lang="en-US" b="1" dirty="0" err="1"/>
              <a:t>sulfone</a:t>
            </a:r>
            <a:r>
              <a:rPr lang="en-US" b="1" dirty="0"/>
              <a:t> resistant leprosy</a:t>
            </a:r>
            <a:r>
              <a:rPr lang="en-US" dirty="0"/>
              <a:t> or the patient which is </a:t>
            </a:r>
            <a:r>
              <a:rPr lang="en-US" b="1" dirty="0"/>
              <a:t>intolerant to </a:t>
            </a:r>
            <a:r>
              <a:rPr lang="en-US" b="1" dirty="0" err="1"/>
              <a:t>sulfone</a:t>
            </a:r>
            <a:r>
              <a:rPr lang="en-US" b="1" dirty="0" smtClean="0"/>
              <a:t>.</a:t>
            </a:r>
          </a:p>
          <a:p>
            <a:pPr marL="514350" lvl="0" indent="-514350" algn="just">
              <a:buFont typeface="+mj-lt"/>
              <a:buAutoNum type="arabicParenR"/>
            </a:pPr>
            <a:endParaRPr lang="en-US" dirty="0"/>
          </a:p>
          <a:p>
            <a:pPr marL="514350" lvl="0" indent="-514350" algn="just">
              <a:buFont typeface="+mj-lt"/>
              <a:buAutoNum type="arabicParenR"/>
            </a:pPr>
            <a:r>
              <a:rPr lang="en-US" dirty="0" smtClean="0"/>
              <a:t>The </a:t>
            </a:r>
            <a:r>
              <a:rPr lang="en-US" dirty="0"/>
              <a:t>compound also is useful for treatment of </a:t>
            </a:r>
            <a:r>
              <a:rPr lang="en-US" b="1" dirty="0"/>
              <a:t>chronic skin ulcers</a:t>
            </a:r>
            <a:r>
              <a:rPr lang="en-US" dirty="0"/>
              <a:t> (</a:t>
            </a:r>
            <a:r>
              <a:rPr lang="en-US" dirty="0" err="1"/>
              <a:t>Buruli</a:t>
            </a:r>
            <a:r>
              <a:rPr lang="en-US" dirty="0"/>
              <a:t> ulcer) produced by </a:t>
            </a:r>
            <a:r>
              <a:rPr lang="en-US" i="1" dirty="0"/>
              <a:t>Mycobacterium </a:t>
            </a:r>
            <a:r>
              <a:rPr lang="en-US" i="1" dirty="0" err="1"/>
              <a:t>ulcerans</a:t>
            </a:r>
            <a:r>
              <a:rPr lang="en-US" i="1" dirty="0"/>
              <a:t>.</a:t>
            </a:r>
            <a:endParaRPr lang="en-US" dirty="0"/>
          </a:p>
          <a:p>
            <a:pPr marL="514350" indent="-514350">
              <a:buFont typeface="+mj-lt"/>
              <a:buAutoNum type="arabicParenR"/>
            </a:pPr>
            <a:endParaRPr lang="en-US" dirty="0"/>
          </a:p>
        </p:txBody>
      </p:sp>
    </p:spTree>
    <p:extLst>
      <p:ext uri="{BB962C8B-B14F-4D97-AF65-F5344CB8AC3E}">
        <p14:creationId xmlns:p14="http://schemas.microsoft.com/office/powerpoint/2010/main" val="376009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ADVERSE DRUG REACTIONS</a:t>
            </a:r>
            <a:endParaRPr lang="en-US" b="1" dirty="0">
              <a:solidFill>
                <a:schemeClr val="accent1">
                  <a:lumMod val="75000"/>
                </a:schemeClr>
              </a:solidFill>
            </a:endParaRPr>
          </a:p>
        </p:txBody>
      </p:sp>
      <p:sp>
        <p:nvSpPr>
          <p:cNvPr id="3" name="Content Placeholder 2"/>
          <p:cNvSpPr>
            <a:spLocks noGrp="1"/>
          </p:cNvSpPr>
          <p:nvPr>
            <p:ph sz="quarter" idx="1"/>
          </p:nvPr>
        </p:nvSpPr>
        <p:spPr/>
        <p:txBody>
          <a:bodyPr>
            <a:normAutofit/>
          </a:bodyPr>
          <a:lstStyle/>
          <a:p>
            <a:pPr lvl="0" algn="just"/>
            <a:r>
              <a:rPr lang="en-US" b="1" dirty="0"/>
              <a:t>Skin: </a:t>
            </a:r>
            <a:r>
              <a:rPr lang="en-US" dirty="0" err="1"/>
              <a:t>Clofazimine</a:t>
            </a:r>
            <a:r>
              <a:rPr lang="en-US" dirty="0"/>
              <a:t> may cause pigmentation of the skin. In this condition reddish black </a:t>
            </a:r>
            <a:r>
              <a:rPr lang="en-US" dirty="0" err="1"/>
              <a:t>discolouration</a:t>
            </a:r>
            <a:r>
              <a:rPr lang="en-US" dirty="0"/>
              <a:t> of skin occur, especially on exposed parts. </a:t>
            </a:r>
            <a:endParaRPr lang="en-US" dirty="0" smtClean="0"/>
          </a:p>
          <a:p>
            <a:pPr lvl="0" algn="just"/>
            <a:r>
              <a:rPr lang="en-US" dirty="0" smtClean="0"/>
              <a:t>Dryness </a:t>
            </a:r>
            <a:r>
              <a:rPr lang="en-US" dirty="0"/>
              <a:t>of skin and itching is often troublesome. </a:t>
            </a:r>
            <a:r>
              <a:rPr lang="en-US" dirty="0" err="1" smtClean="0"/>
              <a:t>phototoxicity</a:t>
            </a:r>
            <a:r>
              <a:rPr lang="en-US" dirty="0" smtClean="0"/>
              <a:t> </a:t>
            </a:r>
            <a:r>
              <a:rPr lang="en-US" dirty="0"/>
              <a:t>have been noted</a:t>
            </a:r>
            <a:r>
              <a:rPr lang="en-US" dirty="0" smtClean="0"/>
              <a:t>..</a:t>
            </a:r>
            <a:endParaRPr lang="en-US" dirty="0"/>
          </a:p>
          <a:p>
            <a:pPr lvl="0" algn="just"/>
            <a:r>
              <a:rPr lang="en-US" b="1" dirty="0"/>
              <a:t>GIT:</a:t>
            </a:r>
            <a:r>
              <a:rPr lang="en-US" dirty="0"/>
              <a:t>  It causes abdominal pain, diarrhea, nausea, and vomiting. When given higher dose, loss of weight occur.</a:t>
            </a:r>
          </a:p>
          <a:p>
            <a:pPr marL="0" indent="0">
              <a:buNone/>
            </a:pPr>
            <a:endParaRPr lang="en-US" dirty="0"/>
          </a:p>
        </p:txBody>
      </p:sp>
    </p:spTree>
    <p:extLst>
      <p:ext uri="{BB962C8B-B14F-4D97-AF65-F5344CB8AC3E}">
        <p14:creationId xmlns:p14="http://schemas.microsoft.com/office/powerpoint/2010/main" val="29175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DOSE</a:t>
            </a:r>
            <a:endParaRPr lang="en-US" dirty="0">
              <a:solidFill>
                <a:schemeClr val="accent1">
                  <a:lumMod val="75000"/>
                </a:schemeClr>
              </a:solidFill>
            </a:endParaRP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dirty="0" smtClean="0"/>
              <a:t>	A </a:t>
            </a:r>
            <a:r>
              <a:rPr lang="en-US" dirty="0"/>
              <a:t>common dosage is 100 mg/d orally. </a:t>
            </a:r>
          </a:p>
        </p:txBody>
      </p:sp>
    </p:spTree>
    <p:extLst>
      <p:ext uri="{BB962C8B-B14F-4D97-AF65-F5344CB8AC3E}">
        <p14:creationId xmlns:p14="http://schemas.microsoft.com/office/powerpoint/2010/main" val="14188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93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INTRODUCTION</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Leprosy is a chronic infectious disease caused by </a:t>
            </a:r>
            <a:r>
              <a:rPr lang="en-US" i="1" dirty="0" smtClean="0">
                <a:latin typeface="Times New Roman" pitchFamily="18" charset="0"/>
                <a:cs typeface="Times New Roman" pitchFamily="18" charset="0"/>
              </a:rPr>
              <a:t>Mycobacterium </a:t>
            </a:r>
            <a:r>
              <a:rPr lang="en-US" i="1" dirty="0" err="1" smtClean="0">
                <a:latin typeface="Times New Roman" pitchFamily="18" charset="0"/>
                <a:cs typeface="Times New Roman" pitchFamily="18" charset="0"/>
              </a:rPr>
              <a:t>leprae</a:t>
            </a:r>
            <a:r>
              <a:rPr lang="en-US" dirty="0" smtClean="0">
                <a:latin typeface="Times New Roman" pitchFamily="18" charset="0"/>
                <a:cs typeface="Times New Roman" pitchFamily="18" charset="0"/>
              </a:rPr>
              <a:t>. </a:t>
            </a:r>
          </a:p>
          <a:p>
            <a:pPr marL="0" indent="0" algn="ctr">
              <a:buNone/>
            </a:pPr>
            <a:r>
              <a:rPr lang="en-US" dirty="0" smtClean="0">
                <a:latin typeface="Times New Roman" pitchFamily="18" charset="0"/>
                <a:cs typeface="Times New Roman" pitchFamily="18" charset="0"/>
              </a:rPr>
              <a:t>OR</a:t>
            </a:r>
          </a:p>
          <a:p>
            <a:pPr algn="just"/>
            <a:r>
              <a:rPr lang="en-US" b="1" i="1" dirty="0">
                <a:latin typeface="Times New Roman" pitchFamily="18" charset="0"/>
                <a:cs typeface="Times New Roman" pitchFamily="18" charset="0"/>
              </a:rPr>
              <a:t>Leprosy </a:t>
            </a:r>
            <a:r>
              <a:rPr lang="en-US" i="1" dirty="0">
                <a:latin typeface="Times New Roman" pitchFamily="18" charset="0"/>
                <a:cs typeface="Times New Roman" pitchFamily="18" charset="0"/>
              </a:rPr>
              <a:t>is a chronic, communicable disease spread by prolonged, intimate contact with an infected person</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80">
                                          <p:stCondLst>
                                            <p:cond delay="0"/>
                                          </p:stCondLst>
                                        </p:cTn>
                                        <p:tgtEl>
                                          <p:spTgt spid="3">
                                            <p:txEl>
                                              <p:pRg st="2" end="2"/>
                                            </p:txEl>
                                          </p:spTgt>
                                        </p:tgtEl>
                                      </p:cBhvr>
                                    </p:animEffect>
                                    <p:anim calcmode="lin" valueType="num">
                                      <p:cBhvr>
                                        <p:cTn id="1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2" end="2"/>
                                            </p:txEl>
                                          </p:spTgt>
                                        </p:tgtEl>
                                      </p:cBhvr>
                                      <p:to x="100000" y="60000"/>
                                    </p:animScale>
                                    <p:animScale>
                                      <p:cBhvr>
                                        <p:cTn id="20" dur="166" decel="50000">
                                          <p:stCondLst>
                                            <p:cond delay="676"/>
                                          </p:stCondLst>
                                        </p:cTn>
                                        <p:tgtEl>
                                          <p:spTgt spid="3">
                                            <p:txEl>
                                              <p:pRg st="2" end="2"/>
                                            </p:txEl>
                                          </p:spTgt>
                                        </p:tgtEl>
                                      </p:cBhvr>
                                      <p:to x="100000" y="100000"/>
                                    </p:animScale>
                                    <p:animScale>
                                      <p:cBhvr>
                                        <p:cTn id="21" dur="26">
                                          <p:stCondLst>
                                            <p:cond delay="1312"/>
                                          </p:stCondLst>
                                        </p:cTn>
                                        <p:tgtEl>
                                          <p:spTgt spid="3">
                                            <p:txEl>
                                              <p:pRg st="2" end="2"/>
                                            </p:txEl>
                                          </p:spTgt>
                                        </p:tgtEl>
                                      </p:cBhvr>
                                      <p:to x="100000" y="80000"/>
                                    </p:animScale>
                                    <p:animScale>
                                      <p:cBhvr>
                                        <p:cTn id="22" dur="166" decel="50000">
                                          <p:stCondLst>
                                            <p:cond delay="1338"/>
                                          </p:stCondLst>
                                        </p:cTn>
                                        <p:tgtEl>
                                          <p:spTgt spid="3">
                                            <p:txEl>
                                              <p:pRg st="2" end="2"/>
                                            </p:txEl>
                                          </p:spTgt>
                                        </p:tgtEl>
                                      </p:cBhvr>
                                      <p:to x="100000" y="100000"/>
                                    </p:animScale>
                                    <p:animScale>
                                      <p:cBhvr>
                                        <p:cTn id="23" dur="26">
                                          <p:stCondLst>
                                            <p:cond delay="1642"/>
                                          </p:stCondLst>
                                        </p:cTn>
                                        <p:tgtEl>
                                          <p:spTgt spid="3">
                                            <p:txEl>
                                              <p:pRg st="2" end="2"/>
                                            </p:txEl>
                                          </p:spTgt>
                                        </p:tgtEl>
                                      </p:cBhvr>
                                      <p:to x="100000" y="90000"/>
                                    </p:animScale>
                                    <p:animScale>
                                      <p:cBhvr>
                                        <p:cTn id="24" dur="166" decel="50000">
                                          <p:stCondLst>
                                            <p:cond delay="1668"/>
                                          </p:stCondLst>
                                        </p:cTn>
                                        <p:tgtEl>
                                          <p:spTgt spid="3">
                                            <p:txEl>
                                              <p:pRg st="2" end="2"/>
                                            </p:txEl>
                                          </p:spTgt>
                                        </p:tgtEl>
                                      </p:cBhvr>
                                      <p:to x="100000" y="100000"/>
                                    </p:animScale>
                                    <p:animScale>
                                      <p:cBhvr>
                                        <p:cTn id="25" dur="26">
                                          <p:stCondLst>
                                            <p:cond delay="1808"/>
                                          </p:stCondLst>
                                        </p:cTn>
                                        <p:tgtEl>
                                          <p:spTgt spid="3">
                                            <p:txEl>
                                              <p:pRg st="2" end="2"/>
                                            </p:txEl>
                                          </p:spTgt>
                                        </p:tgtEl>
                                      </p:cBhvr>
                                      <p:to x="100000" y="95000"/>
                                    </p:animScale>
                                    <p:animScale>
                                      <p:cBhvr>
                                        <p:cTn id="26" dur="166" decel="50000">
                                          <p:stCondLst>
                                            <p:cond delay="1834"/>
                                          </p:stCondLst>
                                        </p:cTn>
                                        <p:tgtEl>
                                          <p:spTgt spid="3">
                                            <p:txEl>
                                              <p:pRg st="2" end="2"/>
                                            </p:txEl>
                                          </p:spTgt>
                                        </p:tgtEl>
                                      </p:cBhvr>
                                      <p:to x="100000" y="100000"/>
                                    </p:animScale>
                                  </p:childTnLst>
                                </p:cTn>
                              </p:par>
                            </p:childTnLst>
                          </p:cTn>
                        </p:par>
                        <p:par>
                          <p:cTn id="27" fill="hold">
                            <p:stCondLst>
                              <p:cond delay="3000"/>
                            </p:stCondLst>
                            <p:childTnLst>
                              <p:par>
                                <p:cTn id="28" presetID="45" presetClass="entr" presetSubtype="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anim calcmode="lin" valueType="num">
                                      <p:cBhvr>
                                        <p:cTn id="31"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anim calcmode="lin" valueType="num">
                                      <p:cBhvr>
                                        <p:cTn id="3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EXPLANATION</a:t>
            </a:r>
            <a:endParaRPr lang="en-US" b="1" dirty="0">
              <a:solidFill>
                <a:schemeClr val="accent1">
                  <a:lumMod val="75000"/>
                </a:schemeClr>
              </a:solidFill>
            </a:endParaRPr>
          </a:p>
        </p:txBody>
      </p:sp>
      <p:sp>
        <p:nvSpPr>
          <p:cNvPr id="3" name="Content Placeholder 2"/>
          <p:cNvSpPr>
            <a:spLocks noGrp="1"/>
          </p:cNvSpPr>
          <p:nvPr>
            <p:ph sz="quarter" idx="1"/>
          </p:nvPr>
        </p:nvSpPr>
        <p:spPr/>
        <p:txBody>
          <a:bodyPr/>
          <a:lstStyle/>
          <a:p>
            <a:pPr algn="just"/>
            <a:r>
              <a:rPr lang="en-US" dirty="0" smtClean="0"/>
              <a:t>In this disease peripheral </a:t>
            </a:r>
            <a:r>
              <a:rPr lang="en-US" dirty="0"/>
              <a:t>nerves are </a:t>
            </a:r>
            <a:r>
              <a:rPr lang="en-US" dirty="0" smtClean="0"/>
              <a:t>affected </a:t>
            </a:r>
            <a:r>
              <a:rPr lang="en-US" dirty="0"/>
              <a:t>and skin involvement is present. Lesions may be confined to a </a:t>
            </a:r>
            <a:r>
              <a:rPr lang="en-US" dirty="0">
                <a:solidFill>
                  <a:srgbClr val="FF0000"/>
                </a:solidFill>
              </a:rPr>
              <a:t>few isolated areas or may be fairly widespread over the entire body. </a:t>
            </a:r>
            <a:endParaRPr lang="en-US" dirty="0" smtClean="0">
              <a:solidFill>
                <a:srgbClr val="FF0000"/>
              </a:solidFill>
            </a:endParaRPr>
          </a:p>
          <a:p>
            <a:pPr algn="just"/>
            <a:r>
              <a:rPr lang="en-US" dirty="0" smtClean="0"/>
              <a:t>Treatment </a:t>
            </a:r>
            <a:r>
              <a:rPr lang="en-US" dirty="0"/>
              <a:t>with the </a:t>
            </a:r>
            <a:r>
              <a:rPr lang="en-US" dirty="0" err="1" smtClean="0"/>
              <a:t>antileprotic</a:t>
            </a:r>
            <a:r>
              <a:rPr lang="en-US" dirty="0" smtClean="0"/>
              <a:t> drugs </a:t>
            </a:r>
            <a:r>
              <a:rPr lang="en-US" dirty="0"/>
              <a:t>provides a good prospect for controlling the disease and preventing complications. </a:t>
            </a:r>
            <a:endParaRPr lang="en-US" dirty="0" smtClean="0"/>
          </a:p>
          <a:p>
            <a:pPr algn="just"/>
            <a:r>
              <a:rPr lang="en-US" dirty="0" smtClean="0"/>
              <a:t>Leprosy</a:t>
            </a:r>
            <a:r>
              <a:rPr lang="en-US" dirty="0"/>
              <a:t>, also referred to as Hansen’s disease, is caused by the bacterium </a:t>
            </a:r>
            <a:r>
              <a:rPr lang="en-US" b="1" i="1" dirty="0"/>
              <a:t>Mycobacterium </a:t>
            </a:r>
            <a:r>
              <a:rPr lang="en-US" b="1" i="1" dirty="0" err="1"/>
              <a:t>leprae</a:t>
            </a:r>
            <a:r>
              <a:rPr lang="en-US" b="1" i="1" dirty="0"/>
              <a:t>.</a:t>
            </a:r>
            <a:r>
              <a:rPr lang="en-US" dirty="0"/>
              <a:t> </a:t>
            </a:r>
          </a:p>
        </p:txBody>
      </p:sp>
    </p:spTree>
    <p:extLst>
      <p:ext uri="{BB962C8B-B14F-4D97-AF65-F5344CB8AC3E}">
        <p14:creationId xmlns:p14="http://schemas.microsoft.com/office/powerpoint/2010/main" val="392962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TYPES OF LEPROSY</a:t>
            </a:r>
            <a:endParaRPr lang="en-US" b="1" dirty="0">
              <a:solidFill>
                <a:srgbClr val="C00000"/>
              </a:solidFill>
            </a:endParaRPr>
          </a:p>
        </p:txBody>
      </p:sp>
      <p:sp>
        <p:nvSpPr>
          <p:cNvPr id="3" name="Content Placeholder 2"/>
          <p:cNvSpPr>
            <a:spLocks noGrp="1"/>
          </p:cNvSpPr>
          <p:nvPr>
            <p:ph sz="quarter" idx="1"/>
          </p:nvPr>
        </p:nvSpPr>
        <p:spPr/>
        <p:txBody>
          <a:bodyPr>
            <a:normAutofit fontScale="85000" lnSpcReduction="10000"/>
          </a:bodyPr>
          <a:lstStyle/>
          <a:p>
            <a:pPr marL="514350" indent="-514350" algn="just">
              <a:buFont typeface="+mj-lt"/>
              <a:buAutoNum type="alphaUcPeriod"/>
            </a:pPr>
            <a:r>
              <a:rPr lang="en-US" sz="4000" b="1" dirty="0" err="1">
                <a:latin typeface="Times New Roman" pitchFamily="18" charset="0"/>
                <a:cs typeface="Times New Roman" pitchFamily="18" charset="0"/>
              </a:rPr>
              <a:t>T</a:t>
            </a:r>
            <a:r>
              <a:rPr lang="en-US" sz="4000" b="1" dirty="0" err="1" smtClean="0">
                <a:latin typeface="Times New Roman" pitchFamily="18" charset="0"/>
                <a:cs typeface="Times New Roman" pitchFamily="18" charset="0"/>
              </a:rPr>
              <a:t>uberculoid</a:t>
            </a:r>
            <a:r>
              <a:rPr lang="en-US" sz="4000" b="1" dirty="0" smtClean="0">
                <a:latin typeface="Times New Roman" pitchFamily="18" charset="0"/>
                <a:cs typeface="Times New Roman" pitchFamily="18" charset="0"/>
              </a:rPr>
              <a:t> leprosy: </a:t>
            </a:r>
          </a:p>
          <a:p>
            <a:pPr lvl="3" algn="just"/>
            <a:r>
              <a:rPr lang="en-US" sz="3000" dirty="0" smtClean="0">
                <a:solidFill>
                  <a:schemeClr val="tx1"/>
                </a:solidFill>
              </a:rPr>
              <a:t>In </a:t>
            </a:r>
            <a:r>
              <a:rPr lang="en-US" sz="3000" dirty="0">
                <a:solidFill>
                  <a:schemeClr val="tx1"/>
                </a:solidFill>
              </a:rPr>
              <a:t>this type </a:t>
            </a:r>
            <a:r>
              <a:rPr lang="en-US" sz="3000" dirty="0">
                <a:solidFill>
                  <a:srgbClr val="FF0000"/>
                </a:solidFill>
              </a:rPr>
              <a:t>some prominent patches </a:t>
            </a:r>
            <a:r>
              <a:rPr lang="en-US" sz="3000" dirty="0">
                <a:solidFill>
                  <a:schemeClr val="tx1"/>
                </a:solidFill>
              </a:rPr>
              <a:t>on skin</a:t>
            </a:r>
            <a:r>
              <a:rPr lang="en-US" sz="3000" dirty="0" smtClean="0">
                <a:solidFill>
                  <a:schemeClr val="tx1"/>
                </a:solidFill>
              </a:rPr>
              <a:t>.</a:t>
            </a:r>
          </a:p>
          <a:p>
            <a:pPr lvl="3" algn="just"/>
            <a:r>
              <a:rPr lang="en-US" sz="2800" b="1" dirty="0"/>
              <a:t>result in symptoms confined to the skin and peripheral nerves</a:t>
            </a:r>
            <a:endParaRPr lang="en-US" sz="3000" dirty="0">
              <a:solidFill>
                <a:schemeClr val="tx1"/>
              </a:solidFill>
            </a:endParaRPr>
          </a:p>
          <a:p>
            <a:pPr marL="868680" lvl="3" indent="0" algn="just">
              <a:buNone/>
            </a:pPr>
            <a:endParaRPr lang="en-US" sz="4000" dirty="0">
              <a:latin typeface="Times New Roman" pitchFamily="18" charset="0"/>
              <a:cs typeface="Times New Roman" pitchFamily="18" charset="0"/>
            </a:endParaRPr>
          </a:p>
          <a:p>
            <a:pPr marL="514350" indent="-514350" algn="just">
              <a:buFont typeface="+mj-lt"/>
              <a:buAutoNum type="alphaUcPeriod"/>
            </a:pPr>
            <a:r>
              <a:rPr lang="en-US" sz="4000" b="1" dirty="0" err="1" smtClean="0">
                <a:latin typeface="Times New Roman" pitchFamily="18" charset="0"/>
                <a:cs typeface="Times New Roman" pitchFamily="18" charset="0"/>
              </a:rPr>
              <a:t>Lepromatous</a:t>
            </a:r>
            <a:r>
              <a:rPr lang="en-US" sz="4000" b="1" dirty="0" smtClean="0">
                <a:latin typeface="Times New Roman" pitchFamily="18" charset="0"/>
                <a:cs typeface="Times New Roman" pitchFamily="18" charset="0"/>
              </a:rPr>
              <a:t> leprosy: </a:t>
            </a:r>
          </a:p>
          <a:p>
            <a:pPr lvl="3" algn="just"/>
            <a:r>
              <a:rPr lang="en-US" sz="2900" dirty="0" smtClean="0">
                <a:solidFill>
                  <a:schemeClr val="tx1"/>
                </a:solidFill>
              </a:rPr>
              <a:t>In </a:t>
            </a:r>
            <a:r>
              <a:rPr lang="en-US" sz="2900" dirty="0">
                <a:solidFill>
                  <a:schemeClr val="tx1"/>
                </a:solidFill>
              </a:rPr>
              <a:t>this type </a:t>
            </a:r>
            <a:r>
              <a:rPr lang="en-US" sz="2900" dirty="0">
                <a:solidFill>
                  <a:srgbClr val="FF0000"/>
                </a:solidFill>
              </a:rPr>
              <a:t>diffuse skin </a:t>
            </a:r>
            <a:r>
              <a:rPr lang="en-US" sz="2900" dirty="0">
                <a:solidFill>
                  <a:schemeClr val="tx1"/>
                </a:solidFill>
              </a:rPr>
              <a:t>and mucous </a:t>
            </a:r>
            <a:r>
              <a:rPr lang="en-US" sz="2900" dirty="0" smtClean="0">
                <a:solidFill>
                  <a:schemeClr val="tx1"/>
                </a:solidFill>
              </a:rPr>
              <a:t>membrane</a:t>
            </a:r>
          </a:p>
          <a:p>
            <a:pPr lvl="3" algn="just"/>
            <a:r>
              <a:rPr lang="en-US" sz="2900" dirty="0" smtClean="0">
                <a:solidFill>
                  <a:schemeClr val="tx1"/>
                </a:solidFill>
              </a:rPr>
              <a:t>he </a:t>
            </a:r>
            <a:r>
              <a:rPr lang="en-US" sz="2900" dirty="0">
                <a:solidFill>
                  <a:schemeClr val="tx1"/>
                </a:solidFill>
              </a:rPr>
              <a:t>lesion of skin and mucous membrane </a:t>
            </a:r>
            <a:r>
              <a:rPr lang="en-US" sz="2900" dirty="0" smtClean="0">
                <a:solidFill>
                  <a:schemeClr val="tx1"/>
                </a:solidFill>
              </a:rPr>
              <a:t>packed </a:t>
            </a:r>
            <a:r>
              <a:rPr lang="en-US" sz="2900" dirty="0">
                <a:solidFill>
                  <a:schemeClr val="tx1"/>
                </a:solidFill>
              </a:rPr>
              <a:t>with </a:t>
            </a:r>
            <a:r>
              <a:rPr lang="en-US" sz="2900" dirty="0" err="1" smtClean="0">
                <a:solidFill>
                  <a:schemeClr val="tx1"/>
                </a:solidFill>
              </a:rPr>
              <a:t>bacilliIt</a:t>
            </a:r>
            <a:r>
              <a:rPr lang="en-US" sz="2900" dirty="0" smtClean="0">
                <a:solidFill>
                  <a:schemeClr val="tx1"/>
                </a:solidFill>
              </a:rPr>
              <a:t> </a:t>
            </a:r>
            <a:r>
              <a:rPr lang="en-US" sz="2900" dirty="0">
                <a:solidFill>
                  <a:schemeClr val="tx1"/>
                </a:solidFill>
              </a:rPr>
              <a:t>progress towards </a:t>
            </a:r>
            <a:r>
              <a:rPr lang="en-US" sz="2900" dirty="0" smtClean="0">
                <a:solidFill>
                  <a:schemeClr val="tx1"/>
                </a:solidFill>
              </a:rPr>
              <a:t>distal </a:t>
            </a:r>
            <a:r>
              <a:rPr lang="en-US" sz="2900" dirty="0">
                <a:solidFill>
                  <a:schemeClr val="tx1"/>
                </a:solidFill>
              </a:rPr>
              <a:t>parts, atrophy, ulceration and absorption of digit.</a:t>
            </a:r>
          </a:p>
          <a:p>
            <a:pPr marL="868680" lvl="3" indent="0" algn="just">
              <a:buNone/>
            </a:pPr>
            <a:endParaRPr lang="en-US" b="1" dirty="0" smtClean="0">
              <a:latin typeface="Times New Roman" pitchFamily="18" charset="0"/>
              <a:cs typeface="Times New Roman" pitchFamily="18" charset="0"/>
            </a:endParaRPr>
          </a:p>
          <a:p>
            <a:pPr marL="514350" indent="-514350" algn="just">
              <a:buFont typeface="+mj-lt"/>
              <a:buAutoNum type="alphaUcPeriod"/>
            </a:pP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18612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5148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91316"/>
            <a:ext cx="7323450" cy="326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48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lgn="ctr">
              <a:buNone/>
            </a:pPr>
            <a:endParaRPr lang="en-US" sz="5400" b="1" dirty="0" smtClean="0">
              <a:latin typeface="Times New Roman" pitchFamily="18" charset="0"/>
              <a:cs typeface="Times New Roman" pitchFamily="18" charset="0"/>
            </a:endParaRPr>
          </a:p>
          <a:p>
            <a:pPr marL="0" indent="0" algn="ctr">
              <a:buNone/>
            </a:pPr>
            <a:endParaRPr lang="en-US" sz="5400" b="1" dirty="0">
              <a:latin typeface="Times New Roman" pitchFamily="18" charset="0"/>
              <a:cs typeface="Times New Roman" pitchFamily="18" charset="0"/>
            </a:endParaRPr>
          </a:p>
          <a:p>
            <a:pPr marL="0" indent="0" algn="ctr">
              <a:buNone/>
            </a:pPr>
            <a:r>
              <a:rPr lang="en-US" sz="5400" b="1" dirty="0" smtClean="0">
                <a:latin typeface="Times New Roman" pitchFamily="18" charset="0"/>
                <a:cs typeface="Times New Roman" pitchFamily="18" charset="0"/>
              </a:rPr>
              <a:t>ANTI-LEPROTIC DRUGS</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19587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CLASSIFICATION</a:t>
            </a:r>
          </a:p>
        </p:txBody>
      </p:sp>
      <p:sp>
        <p:nvSpPr>
          <p:cNvPr id="3" name="Content Placeholder 2"/>
          <p:cNvSpPr>
            <a:spLocks noGrp="1"/>
          </p:cNvSpPr>
          <p:nvPr>
            <p:ph sz="quarter" idx="1"/>
          </p:nvPr>
        </p:nvSpPr>
        <p:spPr/>
        <p:txBody>
          <a:bodyPr>
            <a:normAutofit fontScale="92500" lnSpcReduction="10000"/>
          </a:bodyPr>
          <a:lstStyle/>
          <a:p>
            <a:pPr marL="0" indent="0" algn="just">
              <a:buNone/>
            </a:pPr>
            <a:endParaRPr lang="en-US" dirty="0"/>
          </a:p>
          <a:p>
            <a:pPr marL="0" indent="0" algn="just">
              <a:buNone/>
            </a:pPr>
            <a:r>
              <a:rPr lang="en-US" b="1" dirty="0" smtClean="0"/>
              <a:t>A</a:t>
            </a:r>
            <a:r>
              <a:rPr lang="en-US" b="1" dirty="0"/>
              <a:t>). </a:t>
            </a:r>
            <a:r>
              <a:rPr lang="en-US" b="1" dirty="0" err="1"/>
              <a:t>Sulfones</a:t>
            </a:r>
            <a:r>
              <a:rPr lang="en-US" b="1" dirty="0"/>
              <a:t>:</a:t>
            </a:r>
            <a:endParaRPr lang="en-US" dirty="0"/>
          </a:p>
          <a:p>
            <a:pPr marL="0" indent="0" algn="just">
              <a:buNone/>
            </a:pPr>
            <a:r>
              <a:rPr lang="en-US" dirty="0" smtClean="0"/>
              <a:t>	e.g</a:t>
            </a:r>
            <a:r>
              <a:rPr lang="en-US" dirty="0"/>
              <a:t>. </a:t>
            </a:r>
            <a:r>
              <a:rPr lang="en-US" dirty="0" err="1"/>
              <a:t>Dapsone</a:t>
            </a:r>
            <a:r>
              <a:rPr lang="en-US" dirty="0"/>
              <a:t>, </a:t>
            </a:r>
            <a:r>
              <a:rPr lang="en-US" dirty="0" err="1"/>
              <a:t>Acedapsone</a:t>
            </a:r>
            <a:r>
              <a:rPr lang="en-US" dirty="0"/>
              <a:t>, </a:t>
            </a:r>
            <a:r>
              <a:rPr lang="en-US" dirty="0" err="1"/>
              <a:t>Glucosulfone</a:t>
            </a:r>
            <a:r>
              <a:rPr lang="en-US" dirty="0"/>
              <a:t> Na, </a:t>
            </a:r>
            <a:r>
              <a:rPr lang="en-US" dirty="0" err="1"/>
              <a:t>Sulfoxone</a:t>
            </a:r>
            <a:r>
              <a:rPr lang="en-US" dirty="0"/>
              <a:t> Na, </a:t>
            </a:r>
            <a:r>
              <a:rPr lang="en-US" dirty="0" err="1"/>
              <a:t>Sulfetrone</a:t>
            </a:r>
            <a:r>
              <a:rPr lang="en-US" dirty="0"/>
              <a:t> Na, </a:t>
            </a:r>
            <a:r>
              <a:rPr lang="en-US" dirty="0" err="1"/>
              <a:t>Thiazolesulfone</a:t>
            </a:r>
            <a:r>
              <a:rPr lang="en-US" dirty="0"/>
              <a:t>.</a:t>
            </a:r>
          </a:p>
          <a:p>
            <a:pPr marL="0" indent="0" algn="just">
              <a:buNone/>
            </a:pPr>
            <a:r>
              <a:rPr lang="en-US" b="1" dirty="0"/>
              <a:t>B).  Anti-</a:t>
            </a:r>
            <a:r>
              <a:rPr lang="en-US" b="1" dirty="0" err="1"/>
              <a:t>tuberculous</a:t>
            </a:r>
            <a:r>
              <a:rPr lang="en-US" b="1" dirty="0"/>
              <a:t> Drugs:</a:t>
            </a:r>
            <a:endParaRPr lang="en-US" dirty="0"/>
          </a:p>
          <a:p>
            <a:pPr marL="0" indent="0" algn="just">
              <a:buNone/>
            </a:pPr>
            <a:r>
              <a:rPr lang="en-US" dirty="0" smtClean="0"/>
              <a:t>	e.g</a:t>
            </a:r>
            <a:r>
              <a:rPr lang="en-US" dirty="0"/>
              <a:t>. </a:t>
            </a:r>
            <a:r>
              <a:rPr lang="en-US" dirty="0" err="1"/>
              <a:t>Rifamapin</a:t>
            </a:r>
            <a:r>
              <a:rPr lang="en-US" dirty="0"/>
              <a:t>, </a:t>
            </a:r>
            <a:r>
              <a:rPr lang="en-US" dirty="0" err="1"/>
              <a:t>Ethionamide</a:t>
            </a:r>
            <a:r>
              <a:rPr lang="en-US" dirty="0"/>
              <a:t>, </a:t>
            </a:r>
            <a:r>
              <a:rPr lang="en-US" dirty="0" err="1"/>
              <a:t>Amithiozone</a:t>
            </a:r>
            <a:r>
              <a:rPr lang="en-US" dirty="0"/>
              <a:t> (</a:t>
            </a:r>
            <a:r>
              <a:rPr lang="en-US" dirty="0" err="1"/>
              <a:t>Thiacetazone</a:t>
            </a:r>
            <a:r>
              <a:rPr lang="en-US" dirty="0"/>
              <a:t>)</a:t>
            </a:r>
          </a:p>
          <a:p>
            <a:pPr marL="0" indent="0" algn="just">
              <a:buNone/>
            </a:pPr>
            <a:r>
              <a:rPr lang="en-US" b="1" dirty="0"/>
              <a:t>C). Miscellaneous Drugs:</a:t>
            </a:r>
            <a:endParaRPr lang="en-US" dirty="0"/>
          </a:p>
          <a:p>
            <a:pPr lvl="0"/>
            <a:r>
              <a:rPr lang="en-US" dirty="0" err="1" smtClean="0"/>
              <a:t>Clofazimine</a:t>
            </a:r>
            <a:r>
              <a:rPr lang="en-US" dirty="0"/>
              <a:t>, </a:t>
            </a:r>
            <a:r>
              <a:rPr lang="en-US" dirty="0" err="1" smtClean="0"/>
              <a:t>Thiambutosine</a:t>
            </a:r>
            <a:r>
              <a:rPr lang="en-US" dirty="0" smtClean="0"/>
              <a:t>,</a:t>
            </a:r>
            <a:r>
              <a:rPr lang="en-US" b="1" dirty="0"/>
              <a:t> </a:t>
            </a:r>
            <a:r>
              <a:rPr lang="en-US" b="1" dirty="0" err="1"/>
              <a:t>Ofloxacin</a:t>
            </a:r>
            <a:r>
              <a:rPr lang="en-US" b="1" dirty="0"/>
              <a:t>,</a:t>
            </a:r>
            <a:endParaRPr lang="en-US" dirty="0"/>
          </a:p>
          <a:p>
            <a:pPr lvl="0"/>
            <a:r>
              <a:rPr lang="en-US" b="1" dirty="0"/>
              <a:t>Minocycline,</a:t>
            </a:r>
            <a:endParaRPr lang="en-US" dirty="0"/>
          </a:p>
          <a:p>
            <a:pPr lvl="0"/>
            <a:r>
              <a:rPr lang="en-US" b="1" dirty="0"/>
              <a:t>Clarithromycin</a:t>
            </a:r>
            <a:endParaRPr lang="en-US" dirty="0"/>
          </a:p>
          <a:p>
            <a:pPr marL="0" indent="0" algn="just">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lgn="ctr">
              <a:buNone/>
            </a:pPr>
            <a:endParaRPr lang="en-US" sz="5400" b="1" dirty="0" smtClean="0">
              <a:latin typeface="Times New Roman" pitchFamily="18" charset="0"/>
              <a:cs typeface="Times New Roman" pitchFamily="18" charset="0"/>
            </a:endParaRPr>
          </a:p>
          <a:p>
            <a:pPr marL="0" indent="0" algn="ctr">
              <a:buNone/>
            </a:pPr>
            <a:endParaRPr lang="en-US" sz="5400" b="1" dirty="0">
              <a:latin typeface="Times New Roman" pitchFamily="18" charset="0"/>
              <a:cs typeface="Times New Roman" pitchFamily="18" charset="0"/>
            </a:endParaRPr>
          </a:p>
          <a:p>
            <a:pPr marL="0" indent="0" algn="ctr">
              <a:buNone/>
            </a:pPr>
            <a:r>
              <a:rPr lang="en-US" sz="5400" b="1" dirty="0" smtClean="0">
                <a:latin typeface="Times New Roman" pitchFamily="18" charset="0"/>
                <a:cs typeface="Times New Roman" pitchFamily="18" charset="0"/>
              </a:rPr>
              <a:t>DAPSONE</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71855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nodeType="afterEffect">
                                  <p:stCondLst>
                                    <p:cond delay="0"/>
                                  </p:stCondLst>
                                  <p:childTnLst>
                                    <p:animClr clrSpc="hsl" dir="cw">
                                      <p:cBhvr override="childStyle">
                                        <p:cTn id="6" dur="500" fill="hold"/>
                                        <p:tgtEl>
                                          <p:spTgt spid="3">
                                            <p:txEl>
                                              <p:pRg st="2" end="2"/>
                                            </p:txEl>
                                          </p:spTgt>
                                        </p:tgtEl>
                                        <p:attrNameLst>
                                          <p:attrName>style.color</p:attrName>
                                        </p:attrNameLst>
                                      </p:cBhvr>
                                      <p:by>
                                        <p:hsl h="0" s="12549" l="25098"/>
                                      </p:by>
                                    </p:animClr>
                                    <p:animClr clrSpc="hsl" dir="cw">
                                      <p:cBhvr>
                                        <p:cTn id="7" dur="500" fill="hold"/>
                                        <p:tgtEl>
                                          <p:spTgt spid="3">
                                            <p:txEl>
                                              <p:pRg st="2" end="2"/>
                                            </p:txEl>
                                          </p:spTgt>
                                        </p:tgtEl>
                                        <p:attrNameLst>
                                          <p:attrName>fillcolor</p:attrName>
                                        </p:attrNameLst>
                                      </p:cBhvr>
                                      <p:by>
                                        <p:hsl h="0" s="12549" l="25098"/>
                                      </p:by>
                                    </p:animClr>
                                    <p:animClr clrSpc="hsl" dir="cw">
                                      <p:cBhvr>
                                        <p:cTn id="8" dur="500" fill="hold"/>
                                        <p:tgtEl>
                                          <p:spTgt spid="3">
                                            <p:txEl>
                                              <p:pRg st="2" end="2"/>
                                            </p:txEl>
                                          </p:spTgt>
                                        </p:tgtEl>
                                        <p:attrNameLst>
                                          <p:attrName>stroke.color</p:attrName>
                                        </p:attrNameLst>
                                      </p:cBhvr>
                                      <p:by>
                                        <p:hsl h="0" s="12549" l="25098"/>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293</TotalTime>
  <Words>428</Words>
  <Application>Microsoft Office PowerPoint</Application>
  <PresentationFormat>On-screen Show (4:3)</PresentationFormat>
  <Paragraphs>95</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PowerPoint Presentation</vt:lpstr>
      <vt:lpstr>PowerPoint Presentation</vt:lpstr>
      <vt:lpstr>INTRODUCTION</vt:lpstr>
      <vt:lpstr>EXPLANATION</vt:lpstr>
      <vt:lpstr>TYPES OF LEPROSY</vt:lpstr>
      <vt:lpstr>PowerPoint Presentation</vt:lpstr>
      <vt:lpstr>PowerPoint Presentation</vt:lpstr>
      <vt:lpstr>CLASSIFICATION</vt:lpstr>
      <vt:lpstr>PowerPoint Presentation</vt:lpstr>
      <vt:lpstr>   INTRODUCTION</vt:lpstr>
      <vt:lpstr>    SOURCE &amp; CHEMISTRY: </vt:lpstr>
      <vt:lpstr>    PK: </vt:lpstr>
      <vt:lpstr>    PD: </vt:lpstr>
      <vt:lpstr>RESISTANCE</vt:lpstr>
      <vt:lpstr>    ADR: </vt:lpstr>
      <vt:lpstr>.</vt:lpstr>
      <vt:lpstr>INTRODUCTION</vt:lpstr>
      <vt:lpstr>STRUCTURE</vt:lpstr>
      <vt:lpstr>MECHANISM OF ACTION</vt:lpstr>
      <vt:lpstr>USES</vt:lpstr>
      <vt:lpstr>ADVERSE DRUG REACTIONS</vt:lpstr>
      <vt:lpstr>DOSE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Anti-leprotic drugs</dc:title>
  <dc:creator>Fazal Elahi Khattak</dc:creator>
  <cp:lastModifiedBy>DELL PC</cp:lastModifiedBy>
  <cp:revision>48</cp:revision>
  <dcterms:created xsi:type="dcterms:W3CDTF">2006-08-16T00:00:00Z</dcterms:created>
  <dcterms:modified xsi:type="dcterms:W3CDTF">2020-04-21T07:59:54Z</dcterms:modified>
</cp:coreProperties>
</file>